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60" r:id="rId7"/>
    <p:sldId id="261" r:id="rId8"/>
  </p:sldIdLst>
  <p:sldSz cx="7561263" cy="10693400"/>
  <p:notesSz cx="6797675" cy="9926638"/>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高瀬 祐枝" initials="高瀬" lastIdx="1" clrIdx="0">
    <p:extLst>
      <p:ext uri="{19B8F6BF-5375-455C-9EA6-DF929625EA0E}">
        <p15:presenceInfo xmlns:p15="http://schemas.microsoft.com/office/powerpoint/2012/main" userId="076c3c62a0ad6b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CC"/>
    <a:srgbClr val="FFFF99"/>
    <a:srgbClr val="FFCC00"/>
    <a:srgbClr val="FF66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p:scale>
          <a:sx n="68" d="100"/>
          <a:sy n="68" d="100"/>
        </p:scale>
        <p:origin x="1764" y="-1296"/>
      </p:cViewPr>
      <p:guideLst>
        <p:guide orient="horz" pos="3368"/>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tmsak\Desktop\&#12463;&#12522;&#12491;&#12459;&#12523;&#12539;&#12452;&#12531;&#12487;&#12451;&#12465;&#12540;&#12479;&#12540;\&#9733;&#9733;&#9733;&#20837;&#36864;&#38498;&#24739;&#32773;&#19968;&#35239;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tmsak\Desktop\&#12463;&#12522;&#12491;&#12459;&#12523;&#12539;&#12452;&#12531;&#12487;&#12451;&#12465;&#12540;&#12479;&#12540;\&#9733;&#9733;&#9733;&#20837;&#36864;&#38498;&#24739;&#32773;&#19968;&#35239;2022.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tmsak\Desktop\&#12463;&#12522;&#12491;&#12459;&#12523;&#12539;&#12452;&#12531;&#12487;&#12451;&#12465;&#12540;&#12479;&#12540;\&#9733;&#9733;&#9733;&#12522;&#12495;&#12499;&#12522;&#12486;&#12540;&#12471;&#12519;&#12531;&#31185;FIM&#25913;&#21892;2022&#2418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34893542495962"/>
          <c:y val="0.30816071174193693"/>
          <c:w val="0.61974249512375634"/>
          <c:h val="0.68659796832459963"/>
        </c:manualLayout>
      </c:layout>
      <c:pieChart>
        <c:varyColors val="1"/>
        <c:ser>
          <c:idx val="0"/>
          <c:order val="0"/>
          <c:tx>
            <c:strRef>
              <c:f>表とグラフ!$R$112:$V$112</c:f>
              <c:strCache>
                <c:ptCount val="5"/>
                <c:pt idx="0">
                  <c:v>自宅や老人ホーム等の施設</c:v>
                </c:pt>
                <c:pt idx="1">
                  <c:v>老人保健施設</c:v>
                </c:pt>
                <c:pt idx="2">
                  <c:v>急性期の医療機関</c:v>
                </c:pt>
                <c:pt idx="3">
                  <c:v>その他の医療機関</c:v>
                </c:pt>
                <c:pt idx="4">
                  <c:v>再入院・一時転院からの再入院</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C317-48A1-8742-71689A314993}"/>
              </c:ext>
            </c:extLst>
          </c:dPt>
          <c:dPt>
            <c:idx val="1"/>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C317-48A1-8742-71689A314993}"/>
              </c:ext>
            </c:extLst>
          </c:dPt>
          <c:dPt>
            <c:idx val="2"/>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C317-48A1-8742-71689A314993}"/>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C317-48A1-8742-71689A314993}"/>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C317-48A1-8742-71689A314993}"/>
              </c:ext>
            </c:extLst>
          </c:dPt>
          <c:dLbls>
            <c:dLbl>
              <c:idx val="0"/>
              <c:layout>
                <c:manualLayout>
                  <c:x val="8.4490134667765934E-2"/>
                  <c:y val="4.297561146209311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317-48A1-8742-71689A314993}"/>
                </c:ext>
                <c:ext xmlns:c15="http://schemas.microsoft.com/office/drawing/2012/chart" uri="{CE6537A1-D6FC-4f65-9D91-7224C49458BB}">
                  <c15:layout>
                    <c:manualLayout>
                      <c:w val="0.23409812925757506"/>
                      <c:h val="0.34846860203005703"/>
                    </c:manualLayout>
                  </c15:layout>
                </c:ext>
              </c:extLst>
            </c:dLbl>
            <c:dLbl>
              <c:idx val="1"/>
              <c:delete val="1"/>
              <c:extLst xmlns:c16r2="http://schemas.microsoft.com/office/drawing/2015/06/chart">
                <c:ext xmlns:c16="http://schemas.microsoft.com/office/drawing/2014/chart" uri="{C3380CC4-5D6E-409C-BE32-E72D297353CC}">
                  <c16:uniqueId val="{00000003-C317-48A1-8742-71689A314993}"/>
                </c:ext>
                <c:ext xmlns:c15="http://schemas.microsoft.com/office/drawing/2012/chart" uri="{CE6537A1-D6FC-4f65-9D91-7224C49458BB}"/>
              </c:extLst>
            </c:dLbl>
            <c:dLbl>
              <c:idx val="2"/>
              <c:layout>
                <c:manualLayout>
                  <c:x val="0.1020414577457798"/>
                  <c:y val="-7.68087834860112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317-48A1-8742-71689A314993}"/>
                </c:ext>
                <c:ext xmlns:c15="http://schemas.microsoft.com/office/drawing/2012/chart" uri="{CE6537A1-D6FC-4f65-9D91-7224C49458BB}">
                  <c15:layout>
                    <c:manualLayout>
                      <c:w val="0.20892368751316695"/>
                      <c:h val="0.23439813669231463"/>
                    </c:manualLayout>
                  </c15:layout>
                </c:ext>
              </c:extLst>
            </c:dLbl>
            <c:dLbl>
              <c:idx val="3"/>
              <c:layout>
                <c:manualLayout>
                  <c:x val="-8.5756602019063433E-2"/>
                  <c:y val="0.26246353327303251"/>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lumMod val="60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C317-48A1-8742-71689A314993}"/>
                </c:ext>
                <c:ext xmlns:c15="http://schemas.microsoft.com/office/drawing/2012/chart" uri="{CE6537A1-D6FC-4f65-9D91-7224C49458BB}">
                  <c15:layout>
                    <c:manualLayout>
                      <c:w val="0.20347081735794542"/>
                      <c:h val="0.31219080407811006"/>
                    </c:manualLayout>
                  </c15:layout>
                </c:ext>
              </c:extLst>
            </c:dLbl>
            <c:dLbl>
              <c:idx val="4"/>
              <c:layout>
                <c:manualLayout>
                  <c:x val="-0.21170565295817928"/>
                  <c:y val="0.16112131785266517"/>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3">
                          <a:lumMod val="60000"/>
                        </a:schemeClr>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C317-48A1-8742-71689A314993}"/>
                </c:ext>
                <c:ext xmlns:c15="http://schemas.microsoft.com/office/drawing/2012/chart" uri="{CE6537A1-D6FC-4f65-9D91-7224C49458BB}">
                  <c15:layout>
                    <c:manualLayout>
                      <c:w val="0.25161869927123914"/>
                      <c:h val="0.30892437400267292"/>
                    </c:manualLayout>
                  </c15:layout>
                </c:ext>
              </c:extLst>
            </c:dLbl>
            <c:spPr>
              <a:noFill/>
              <a:ln>
                <a:noFill/>
              </a:ln>
              <a:effectLst/>
            </c:sp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表とグラフ!$R$112:$V$112</c:f>
              <c:strCache>
                <c:ptCount val="5"/>
                <c:pt idx="0">
                  <c:v>自宅や老人ホーム等の施設</c:v>
                </c:pt>
                <c:pt idx="1">
                  <c:v>老人保健施設</c:v>
                </c:pt>
                <c:pt idx="2">
                  <c:v>急性期の医療機関</c:v>
                </c:pt>
                <c:pt idx="3">
                  <c:v>その他の医療機関</c:v>
                </c:pt>
                <c:pt idx="4">
                  <c:v>再入院・一時転院からの再入院</c:v>
                </c:pt>
              </c:strCache>
            </c:strRef>
          </c:cat>
          <c:val>
            <c:numRef>
              <c:f>表とグラフ!$R$113:$V$113</c:f>
              <c:numCache>
                <c:formatCode>0_ </c:formatCode>
                <c:ptCount val="5"/>
                <c:pt idx="0">
                  <c:v>14</c:v>
                </c:pt>
                <c:pt idx="1">
                  <c:v>0</c:v>
                </c:pt>
                <c:pt idx="2">
                  <c:v>59</c:v>
                </c:pt>
                <c:pt idx="3">
                  <c:v>20</c:v>
                </c:pt>
                <c:pt idx="4">
                  <c:v>8</c:v>
                </c:pt>
              </c:numCache>
            </c:numRef>
          </c:val>
          <c:extLst xmlns:c16r2="http://schemas.microsoft.com/office/drawing/2015/06/chart">
            <c:ext xmlns:c16="http://schemas.microsoft.com/office/drawing/2014/chart" uri="{C3380CC4-5D6E-409C-BE32-E72D297353CC}">
              <c16:uniqueId val="{0000000A-C317-48A1-8742-71689A31499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87448747319457"/>
          <c:y val="0.13113949182082596"/>
          <c:w val="0.61531462683276605"/>
          <c:h val="0.66535914451741562"/>
        </c:manualLayout>
      </c:layout>
      <c:pieChart>
        <c:varyColors val="1"/>
        <c:ser>
          <c:idx val="0"/>
          <c:order val="0"/>
          <c:tx>
            <c:strRef>
              <c:f>表とグラフ!$T$115</c:f>
              <c:strCache>
                <c:ptCount val="1"/>
                <c:pt idx="0">
                  <c:v>医療機関へ転院（一時転院を除く）</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117-44C1-9F72-B0ACBD4B720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117-44C1-9F72-B0ACBD4B720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117-44C1-9F72-B0ACBD4B720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117-44C1-9F72-B0ACBD4B720D}"/>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117-44C1-9F72-B0ACBD4B720D}"/>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117-44C1-9F72-B0ACBD4B720D}"/>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5117-44C1-9F72-B0ACBD4B720D}"/>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5117-44C1-9F72-B0ACBD4B720D}"/>
              </c:ext>
            </c:extLst>
          </c:dPt>
          <c:dPt>
            <c:idx val="8"/>
            <c:bubble3D val="0"/>
            <c:spPr>
              <a:solidFill>
                <a:schemeClr val="accent3">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1-5117-44C1-9F72-B0ACBD4B720D}"/>
              </c:ext>
            </c:extLst>
          </c:dPt>
          <c:dPt>
            <c:idx val="9"/>
            <c:bubble3D val="0"/>
            <c:spPr>
              <a:solidFill>
                <a:schemeClr val="accent4">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3-5117-44C1-9F72-B0ACBD4B720D}"/>
              </c:ext>
            </c:extLst>
          </c:dPt>
          <c:dPt>
            <c:idx val="10"/>
            <c:bubble3D val="0"/>
            <c:spPr>
              <a:solidFill>
                <a:schemeClr val="accent5">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5117-44C1-9F72-B0ACBD4B720D}"/>
              </c:ext>
            </c:extLst>
          </c:dPt>
          <c:dPt>
            <c:idx val="11"/>
            <c:bubble3D val="0"/>
            <c:spPr>
              <a:solidFill>
                <a:schemeClr val="accent6">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5117-44C1-9F72-B0ACBD4B720D}"/>
              </c:ext>
            </c:extLst>
          </c:dPt>
          <c:dLbls>
            <c:dLbl>
              <c:idx val="0"/>
              <c:layout>
                <c:manualLayout>
                  <c:x val="-7.689521978993588E-3"/>
                  <c:y val="-0.2489710525067372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117-44C1-9F72-B0ACBD4B720D}"/>
                </c:ext>
                <c:ext xmlns:c15="http://schemas.microsoft.com/office/drawing/2012/chart" uri="{CE6537A1-D6FC-4f65-9D91-7224C49458BB}">
                  <c15:layout>
                    <c:manualLayout>
                      <c:w val="0.32948256129237974"/>
                      <c:h val="0.33337822265819272"/>
                    </c:manualLayout>
                  </c15:layout>
                </c:ext>
              </c:extLst>
            </c:dLbl>
            <c:dLbl>
              <c:idx val="1"/>
              <c:delete val="1"/>
              <c:extLst xmlns:c16r2="http://schemas.microsoft.com/office/drawing/2015/06/chart">
                <c:ext xmlns:c16="http://schemas.microsoft.com/office/drawing/2014/chart" uri="{C3380CC4-5D6E-409C-BE32-E72D297353CC}">
                  <c16:uniqueId val="{00000003-5117-44C1-9F72-B0ACBD4B720D}"/>
                </c:ext>
                <c:ext xmlns:c15="http://schemas.microsoft.com/office/drawing/2012/chart" uri="{CE6537A1-D6FC-4f65-9D91-7224C49458BB}"/>
              </c:extLst>
            </c:dLbl>
            <c:dLbl>
              <c:idx val="2"/>
              <c:layout>
                <c:manualLayout>
                  <c:x val="0.10079695150683247"/>
                  <c:y val="-2.4460388074657646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r>
                      <a:rPr lang="ja-JP" altLang="en-US" dirty="0"/>
                      <a:t>医療機関へ転院（一時転院除く）</a:t>
                    </a:r>
                  </a:p>
                  <a:p>
                    <a:pPr>
                      <a:defRPr/>
                    </a:pPr>
                    <a:r>
                      <a:rPr lang="en-US" altLang="ja-JP" dirty="0"/>
                      <a:t>3</a:t>
                    </a:r>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117-44C1-9F72-B0ACBD4B720D}"/>
                </c:ext>
                <c:ext xmlns:c15="http://schemas.microsoft.com/office/drawing/2012/chart" uri="{CE6537A1-D6FC-4f65-9D91-7224C49458BB}">
                  <c15:layout>
                    <c:manualLayout>
                      <c:w val="0.28537545918873897"/>
                      <c:h val="0.21560501965260628"/>
                    </c:manualLayout>
                  </c15:layout>
                </c:ext>
              </c:extLst>
            </c:dLbl>
            <c:dLbl>
              <c:idx val="3"/>
              <c:layout>
                <c:manualLayout>
                  <c:x val="-5.8717848908584606E-2"/>
                  <c:y val="-8.5026031355860149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5117-44C1-9F72-B0ACBD4B720D}"/>
                </c:ext>
                <c:ext xmlns:c15="http://schemas.microsoft.com/office/drawing/2012/chart" uri="{CE6537A1-D6FC-4f65-9D91-7224C49458BB}"/>
              </c:extLst>
            </c:dLbl>
            <c:dLbl>
              <c:idx val="4"/>
              <c:layout>
                <c:manualLayout>
                  <c:x val="0.10778240659565856"/>
                  <c:y val="-5.695001522666302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5117-44C1-9F72-B0ACBD4B720D}"/>
                </c:ext>
                <c:ext xmlns:c15="http://schemas.microsoft.com/office/drawing/2012/chart" uri="{CE6537A1-D6FC-4f65-9D91-7224C49458BB}">
                  <c15:layout>
                    <c:manualLayout>
                      <c:w val="0.21630056588963192"/>
                      <c:h val="0.21809210677334004"/>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UD デジタル 教科書体 NK-R" panose="02020400000000000000" pitchFamily="18" charset="-128"/>
                    <a:ea typeface="UD デジタル 教科書体 NK-R" panose="02020400000000000000" pitchFamily="18" charset="-128"/>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表とグラフ!$R$115:$V$115</c:f>
              <c:strCache>
                <c:ptCount val="5"/>
                <c:pt idx="0">
                  <c:v>自宅や老人ホーム等の施設</c:v>
                </c:pt>
                <c:pt idx="1">
                  <c:v>老人保健施設</c:v>
                </c:pt>
                <c:pt idx="2">
                  <c:v>医療機関へ転院（一時転院を除く）</c:v>
                </c:pt>
                <c:pt idx="3">
                  <c:v>医療機関への一時転院</c:v>
                </c:pt>
                <c:pt idx="4">
                  <c:v>死亡</c:v>
                </c:pt>
              </c:strCache>
            </c:strRef>
          </c:cat>
          <c:val>
            <c:numRef>
              <c:f>表とグラフ!$R$116:$V$116</c:f>
              <c:numCache>
                <c:formatCode>0_ </c:formatCode>
                <c:ptCount val="5"/>
                <c:pt idx="0">
                  <c:v>50</c:v>
                </c:pt>
                <c:pt idx="1">
                  <c:v>1</c:v>
                </c:pt>
                <c:pt idx="2">
                  <c:v>5</c:v>
                </c:pt>
                <c:pt idx="3" formatCode="0_);[Red]\(0\)">
                  <c:v>9</c:v>
                </c:pt>
                <c:pt idx="4">
                  <c:v>33</c:v>
                </c:pt>
              </c:numCache>
            </c:numRef>
          </c:val>
          <c:extLst xmlns:c16r2="http://schemas.microsoft.com/office/drawing/2015/06/chart">
            <c:ext xmlns:c16="http://schemas.microsoft.com/office/drawing/2014/chart" uri="{C3380CC4-5D6E-409C-BE32-E72D297353CC}">
              <c16:uniqueId val="{00000018-5117-44C1-9F72-B0ACBD4B720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latin typeface="UD デジタル 教科書体 NK-R" panose="02020400000000000000" pitchFamily="18" charset="-128"/>
          <a:ea typeface="UD デジタル 教科書体 NK-R" panose="02020400000000000000" pitchFamily="18" charset="-128"/>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'2022年トレンド'!$B$5:$B$7</c:f>
              <c:strCache>
                <c:ptCount val="1"/>
                <c:pt idx="0">
                  <c:v>入院時FIM</c:v>
                </c:pt>
              </c:strCache>
            </c:strRef>
          </c:tx>
          <c:spPr>
            <a:solidFill>
              <a:schemeClr val="accent1"/>
            </a:solidFill>
            <a:ln w="25400">
              <a:noFill/>
            </a:ln>
            <a:effectLst>
              <a:innerShdw blurRad="114300">
                <a:schemeClr val="accent1"/>
              </a:innerShdw>
            </a:effectLst>
          </c:spPr>
          <c:invertIfNegative val="0"/>
          <c:dLbls>
            <c:dLbl>
              <c:idx val="0"/>
              <c:layout>
                <c:manualLayout>
                  <c:x val="0"/>
                  <c:y val="2.84961142070406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6DD-4DD4-B6FE-1152930074A7}"/>
                </c:ext>
                <c:ext xmlns:c15="http://schemas.microsoft.com/office/drawing/2012/chart" uri="{CE6537A1-D6FC-4f65-9D91-7224C49458BB}"/>
              </c:extLst>
            </c:dLbl>
            <c:dLbl>
              <c:idx val="1"/>
              <c:layout>
                <c:manualLayout>
                  <c:x val="0"/>
                  <c:y val="2.84961142070405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6DD-4DD4-B6FE-1152930074A7}"/>
                </c:ext>
                <c:ext xmlns:c15="http://schemas.microsoft.com/office/drawing/2012/chart" uri="{CE6537A1-D6FC-4f65-9D91-7224C49458BB}"/>
              </c:extLst>
            </c:dLbl>
            <c:dLbl>
              <c:idx val="2"/>
              <c:layout>
                <c:manualLayout>
                  <c:x val="-4.4443922540672316E-17"/>
                  <c:y val="3.98945598898569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6DD-4DD4-B6FE-1152930074A7}"/>
                </c:ext>
                <c:ext xmlns:c15="http://schemas.microsoft.com/office/drawing/2012/chart" uri="{CE6537A1-D6FC-4f65-9D91-7224C49458BB}"/>
              </c:extLst>
            </c:dLbl>
            <c:dLbl>
              <c:idx val="3"/>
              <c:layout>
                <c:manualLayout>
                  <c:x val="2.4241202139573936E-3"/>
                  <c:y val="5.83424104431435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6DD-4DD4-B6FE-1152930074A7}"/>
                </c:ext>
                <c:ext xmlns:c15="http://schemas.microsoft.com/office/drawing/2012/chart" uri="{CE6537A1-D6FC-4f65-9D91-7224C49458BB}"/>
              </c:extLst>
            </c:dLbl>
            <c:dLbl>
              <c:idx val="4"/>
              <c:layout>
                <c:manualLayout>
                  <c:x val="-3.9520316710216809E-3"/>
                  <c:y val="4.71073484669189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6DD-4DD4-B6FE-1152930074A7}"/>
                </c:ext>
                <c:ext xmlns:c15="http://schemas.microsoft.com/office/drawing/2012/chart" uri="{CE6537A1-D6FC-4f65-9D91-7224C49458BB}"/>
              </c:extLst>
            </c:dLbl>
            <c:dLbl>
              <c:idx val="5"/>
              <c:layout>
                <c:manualLayout>
                  <c:x val="0"/>
                  <c:y val="8.548834262112142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6DD-4DD4-B6FE-1152930074A7}"/>
                </c:ext>
                <c:ext xmlns:c15="http://schemas.microsoft.com/office/drawing/2012/chart" uri="{CE6537A1-D6FC-4f65-9D91-7224C49458BB}"/>
              </c:extLst>
            </c:dLbl>
            <c:dLbl>
              <c:idx val="6"/>
              <c:layout>
                <c:manualLayout>
                  <c:x val="0"/>
                  <c:y val="1.1398445682816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6DD-4DD4-B6FE-1152930074A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'2022年トレンド'!$D$3:$O$3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extLst xmlns:c16r2="http://schemas.microsoft.com/office/drawing/2015/06/chart"/>
            </c:strRef>
          </c:cat>
          <c:val>
            <c:numRef>
              <c:f>'2022年トレンド'!$D$7:$O$7</c:f>
              <c:numCache>
                <c:formatCode>0.0_);[Red]\(0.0\)</c:formatCode>
                <c:ptCount val="12"/>
                <c:pt idx="0">
                  <c:v>70.166666666666671</c:v>
                </c:pt>
                <c:pt idx="1">
                  <c:v>54</c:v>
                </c:pt>
                <c:pt idx="2">
                  <c:v>60.727272727272727</c:v>
                </c:pt>
                <c:pt idx="3">
                  <c:v>58.5</c:v>
                </c:pt>
                <c:pt idx="4">
                  <c:v>50.454545454545453</c:v>
                </c:pt>
                <c:pt idx="5">
                  <c:v>63.666666666666664</c:v>
                </c:pt>
                <c:pt idx="6">
                  <c:v>68.8</c:v>
                </c:pt>
                <c:pt idx="7">
                  <c:v>0</c:v>
                </c:pt>
                <c:pt idx="8">
                  <c:v>0</c:v>
                </c:pt>
                <c:pt idx="9">
                  <c:v>0</c:v>
                </c:pt>
                <c:pt idx="10">
                  <c:v>0</c:v>
                </c:pt>
                <c:pt idx="11">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7-96DD-4DD4-B6FE-1152930074A7}"/>
            </c:ext>
          </c:extLst>
        </c:ser>
        <c:ser>
          <c:idx val="1"/>
          <c:order val="1"/>
          <c:tx>
            <c:strRef>
              <c:f>'2022年トレンド'!$B$8:$B$10</c:f>
              <c:strCache>
                <c:ptCount val="1"/>
                <c:pt idx="0">
                  <c:v>退院時ＦＩＭ</c:v>
                </c:pt>
              </c:strCache>
            </c:strRef>
          </c:tx>
          <c:spPr>
            <a:solidFill>
              <a:schemeClr val="accent4"/>
            </a:solidFill>
            <a:ln w="25400">
              <a:noFill/>
            </a:ln>
            <a:effectLst>
              <a:innerShdw blurRad="114300">
                <a:schemeClr val="accent2"/>
              </a:innerShdw>
            </a:effectLst>
          </c:spPr>
          <c:invertIfNegative val="0"/>
          <c:dLbls>
            <c:dLbl>
              <c:idx val="0"/>
              <c:layout>
                <c:manualLayout>
                  <c:x val="3.9520316710216809E-3"/>
                  <c:y val="2.900065298161671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6DD-4DD4-B6FE-1152930074A7}"/>
                </c:ext>
                <c:ext xmlns:c15="http://schemas.microsoft.com/office/drawing/2012/chart" uri="{CE6537A1-D6FC-4f65-9D91-7224C49458BB}"/>
              </c:extLst>
            </c:dLbl>
            <c:dLbl>
              <c:idx val="1"/>
              <c:layout>
                <c:manualLayout>
                  <c:x val="-7.9040633420433618E-3"/>
                  <c:y val="4.42576825140647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96DD-4DD4-B6FE-1152930074A7}"/>
                </c:ext>
                <c:ext xmlns:c15="http://schemas.microsoft.com/office/drawing/2012/chart" uri="{CE6537A1-D6FC-4f65-9D91-7224C49458BB}"/>
              </c:extLst>
            </c:dLbl>
            <c:dLbl>
              <c:idx val="2"/>
              <c:layout>
                <c:manualLayout>
                  <c:x val="4.8484839229808781E-3"/>
                  <c:y val="5.98418398347853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6DD-4DD4-B6FE-1152930074A7}"/>
                </c:ext>
                <c:ext xmlns:c15="http://schemas.microsoft.com/office/drawing/2012/chart" uri="{CE6537A1-D6FC-4f65-9D91-7224C49458BB}"/>
              </c:extLst>
            </c:dLbl>
            <c:dLbl>
              <c:idx val="3"/>
              <c:layout>
                <c:manualLayout>
                  <c:x val="2.4242419614904391E-3"/>
                  <c:y val="1.13984456828162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6DD-4DD4-B6FE-1152930074A7}"/>
                </c:ext>
                <c:ext xmlns:c15="http://schemas.microsoft.com/office/drawing/2012/chart" uri="{CE6537A1-D6FC-4f65-9D91-7224C49458BB}"/>
              </c:extLst>
            </c:dLbl>
            <c:dLbl>
              <c:idx val="4"/>
              <c:layout>
                <c:manualLayout>
                  <c:x val="-4.4443922540672316E-17"/>
                  <c:y val="1.70976685242243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6DD-4DD4-B6FE-1152930074A7}"/>
                </c:ext>
                <c:ext xmlns:c15="http://schemas.microsoft.com/office/drawing/2012/chart" uri="{CE6537A1-D6FC-4f65-9D91-7224C49458BB}"/>
              </c:extLst>
            </c:dLbl>
            <c:dLbl>
              <c:idx val="5"/>
              <c:layout>
                <c:manualLayout>
                  <c:x val="0"/>
                  <c:y val="1.70976685242243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96DD-4DD4-B6FE-1152930074A7}"/>
                </c:ext>
                <c:ext xmlns:c15="http://schemas.microsoft.com/office/drawing/2012/chart" uri="{CE6537A1-D6FC-4f65-9D91-7224C49458BB}"/>
              </c:extLst>
            </c:dLbl>
            <c:dLbl>
              <c:idx val="6"/>
              <c:layout>
                <c:manualLayout>
                  <c:x val="2.4242419614904391E-3"/>
                  <c:y val="1.13984456828162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96DD-4DD4-B6FE-1152930074A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'2022年トレンド'!$D$3:$O$3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extLst xmlns:c16r2="http://schemas.microsoft.com/office/drawing/2015/06/chart"/>
            </c:strRef>
          </c:cat>
          <c:val>
            <c:numRef>
              <c:f>'2022年トレンド'!$D$10:$O$10</c:f>
              <c:numCache>
                <c:formatCode>0.0_);[Red]\(0.0\)</c:formatCode>
                <c:ptCount val="12"/>
                <c:pt idx="0">
                  <c:v>84.5</c:v>
                </c:pt>
                <c:pt idx="1">
                  <c:v>67.25</c:v>
                </c:pt>
                <c:pt idx="2">
                  <c:v>80.727272727272734</c:v>
                </c:pt>
                <c:pt idx="3">
                  <c:v>68</c:v>
                </c:pt>
                <c:pt idx="4">
                  <c:v>61.090909090909093</c:v>
                </c:pt>
                <c:pt idx="5">
                  <c:v>75.111111111111114</c:v>
                </c:pt>
                <c:pt idx="6">
                  <c:v>79.2</c:v>
                </c:pt>
                <c:pt idx="7">
                  <c:v>0</c:v>
                </c:pt>
                <c:pt idx="8">
                  <c:v>0</c:v>
                </c:pt>
                <c:pt idx="9">
                  <c:v>0</c:v>
                </c:pt>
                <c:pt idx="10">
                  <c:v>0</c:v>
                </c:pt>
                <c:pt idx="11">
                  <c:v>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F-96DD-4DD4-B6FE-1152930074A7}"/>
            </c:ext>
          </c:extLst>
        </c:ser>
        <c:dLbls>
          <c:showLegendKey val="0"/>
          <c:showVal val="1"/>
          <c:showCatName val="0"/>
          <c:showSerName val="0"/>
          <c:showPercent val="0"/>
          <c:showBubbleSize val="0"/>
        </c:dLbls>
        <c:gapWidth val="150"/>
        <c:axId val="344193112"/>
        <c:axId val="344193504"/>
      </c:barChart>
      <c:lineChart>
        <c:grouping val="standard"/>
        <c:varyColors val="0"/>
        <c:ser>
          <c:idx val="2"/>
          <c:order val="2"/>
          <c:tx>
            <c:v>改善値</c:v>
          </c:tx>
          <c:spPr>
            <a:ln w="38100" cap="rnd">
              <a:solidFill>
                <a:srgbClr val="FF0000"/>
              </a:solidFill>
              <a:round/>
            </a:ln>
            <a:effectLst/>
          </c:spPr>
          <c:marker>
            <c:symbol val="none"/>
          </c:marker>
          <c:dLbls>
            <c:dLbl>
              <c:idx val="0"/>
              <c:layout>
                <c:manualLayout>
                  <c:x val="-8.6212170577155342E-2"/>
                  <c:y val="-3.00097091808074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96DD-4DD4-B6FE-1152930074A7}"/>
                </c:ext>
                <c:ext xmlns:c15="http://schemas.microsoft.com/office/drawing/2012/chart" uri="{CE6537A1-D6FC-4f65-9D91-7224C49458BB}"/>
              </c:extLst>
            </c:dLbl>
            <c:dLbl>
              <c:idx val="1"/>
              <c:layout>
                <c:manualLayout>
                  <c:x val="-5.4595917208981881E-2"/>
                  <c:y val="2.849594666651458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96DD-4DD4-B6FE-1152930074A7}"/>
                </c:ext>
                <c:ext xmlns:c15="http://schemas.microsoft.com/office/drawing/2012/chart" uri="{CE6537A1-D6FC-4f65-9D91-7224C49458BB}"/>
              </c:extLst>
            </c:dLbl>
            <c:dLbl>
              <c:idx val="2"/>
              <c:layout>
                <c:manualLayout>
                  <c:x val="-6.7348532162536209E-2"/>
                  <c:y val="-3.25182706537515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96DD-4DD4-B6FE-1152930074A7}"/>
                </c:ext>
                <c:ext xmlns:c15="http://schemas.microsoft.com/office/drawing/2012/chart" uri="{CE6537A1-D6FC-4f65-9D91-7224C49458BB}"/>
              </c:extLst>
            </c:dLbl>
            <c:dLbl>
              <c:idx val="3"/>
              <c:layout>
                <c:manualLayout>
                  <c:x val="-4.3636355306827905E-2"/>
                  <c:y val="2.84961142070406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96DD-4DD4-B6FE-1152930074A7}"/>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Lit>
              <c:ptCount val="12"/>
              <c:pt idx="0">
                <c:v>1</c:v>
              </c:pt>
              <c:pt idx="1">
                <c:v>2</c:v>
              </c:pt>
              <c:pt idx="2">
                <c:v>3</c:v>
              </c:pt>
              <c:pt idx="3">
                <c:v>4</c:v>
              </c:pt>
              <c:pt idx="4">
                <c:v>5</c:v>
              </c:pt>
              <c:pt idx="5">
                <c:v>6</c:v>
              </c:pt>
              <c:pt idx="6">
                <c:v>7</c:v>
              </c:pt>
              <c:pt idx="7">
                <c:v>8</c:v>
              </c:pt>
              <c:pt idx="8">
                <c:v>9</c:v>
              </c:pt>
              <c:pt idx="9">
                <c:v>10</c:v>
              </c:pt>
              <c:pt idx="10">
                <c:v>11</c:v>
              </c:pt>
              <c:pt idx="11">
                <c:v>12</c:v>
              </c:pt>
              <c:extLst>
                <c:ext xmlns:c15="http://schemas.microsoft.com/office/drawing/2012/chart" uri="{02D57815-91ED-43cb-92C2-25804820EDAC}">
                  <c15:autoCat val="1"/>
                </c:ext>
              </c:extLst>
            </c:strLit>
          </c:cat>
          <c:val>
            <c:numRef>
              <c:f>'2022年トレンド'!$D$13:$O$13</c:f>
              <c:numCache>
                <c:formatCode>0.0_);[Red]\(0.0\)</c:formatCode>
                <c:ptCount val="12"/>
                <c:pt idx="0">
                  <c:v>12.285714285714286</c:v>
                </c:pt>
                <c:pt idx="1">
                  <c:v>7.5714285714285712</c:v>
                </c:pt>
                <c:pt idx="2">
                  <c:v>16.923076923076923</c:v>
                </c:pt>
                <c:pt idx="3">
                  <c:v>9.5</c:v>
                </c:pt>
                <c:pt idx="4">
                  <c:v>9.75</c:v>
                </c:pt>
                <c:pt idx="5">
                  <c:v>5.15</c:v>
                </c:pt>
                <c:pt idx="6">
                  <c:v>2.6</c:v>
                </c:pt>
                <c:pt idx="7">
                  <c:v>0</c:v>
                </c:pt>
                <c:pt idx="8">
                  <c:v>0</c:v>
                </c:pt>
                <c:pt idx="9">
                  <c:v>0</c:v>
                </c:pt>
                <c:pt idx="10">
                  <c:v>0</c:v>
                </c:pt>
                <c:pt idx="11">
                  <c:v>0</c:v>
                </c:pt>
              </c:numCache>
              <c:extLst xmlns:c16r2="http://schemas.microsoft.com/office/drawing/2015/06/chart"/>
            </c:numRef>
          </c:val>
          <c:smooth val="0"/>
          <c:extLst xmlns:c16r2="http://schemas.microsoft.com/office/drawing/2015/06/chart">
            <c:ext xmlns:c16="http://schemas.microsoft.com/office/drawing/2014/chart" uri="{C3380CC4-5D6E-409C-BE32-E72D297353CC}">
              <c16:uniqueId val="{00000014-96DD-4DD4-B6FE-1152930074A7}"/>
            </c:ext>
          </c:extLst>
        </c:ser>
        <c:dLbls>
          <c:showLegendKey val="0"/>
          <c:showVal val="0"/>
          <c:showCatName val="0"/>
          <c:showSerName val="0"/>
          <c:showPercent val="0"/>
          <c:showBubbleSize val="0"/>
        </c:dLbls>
        <c:marker val="1"/>
        <c:smooth val="0"/>
        <c:axId val="344194288"/>
        <c:axId val="344193896"/>
      </c:lineChart>
      <c:catAx>
        <c:axId val="344193112"/>
        <c:scaling>
          <c:orientation val="minMax"/>
        </c:scaling>
        <c:delete val="0"/>
        <c:axPos val="b"/>
        <c:numFmt formatCode="General" sourceLinked="0"/>
        <c:majorTickMark val="none"/>
        <c:minorTickMark val="none"/>
        <c:tickLblPos val="nextTo"/>
        <c:spPr>
          <a:noFill/>
          <a:ln w="9525" cap="flat" cmpd="sng" algn="ctr">
            <a:solidFill>
              <a:schemeClr val="tx1">
                <a:lumMod val="35000"/>
                <a:lumOff val="6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344193504"/>
        <c:crosses val="autoZero"/>
        <c:auto val="1"/>
        <c:lblAlgn val="ctr"/>
        <c:lblOffset val="100"/>
        <c:noMultiLvlLbl val="0"/>
      </c:catAx>
      <c:valAx>
        <c:axId val="3441935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344193112"/>
        <c:crosses val="autoZero"/>
        <c:crossBetween val="between"/>
      </c:valAx>
      <c:valAx>
        <c:axId val="344193896"/>
        <c:scaling>
          <c:orientation val="minMax"/>
        </c:scaling>
        <c:delete val="0"/>
        <c:axPos val="r"/>
        <c:numFmt formatCode="0.0_);[Red]\(0.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344194288"/>
        <c:crosses val="max"/>
        <c:crossBetween val="between"/>
      </c:valAx>
      <c:catAx>
        <c:axId val="344194288"/>
        <c:scaling>
          <c:orientation val="minMax"/>
        </c:scaling>
        <c:delete val="1"/>
        <c:axPos val="b"/>
        <c:numFmt formatCode="General" sourceLinked="1"/>
        <c:majorTickMark val="out"/>
        <c:minorTickMark val="none"/>
        <c:tickLblPos val="nextTo"/>
        <c:crossAx val="34419389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no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35000"/>
            <a:lumOff val="6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tx1"/>
    </cs:fontRef>
    <cs:spPr>
      <a:solidFill>
        <a:schemeClr val="phClr">
          <a:alpha val="10000"/>
        </a:schemeClr>
      </a:solidFill>
      <a:ln w="28575">
        <a:solidFill>
          <a:schemeClr val="phClr"/>
        </a:solidFill>
      </a:ln>
      <a:effectLst>
        <a:innerShdw blurRad="114300">
          <a:schemeClr val="phClr"/>
        </a:innerShdw>
      </a:effectLst>
    </cs:spPr>
  </cs:dataPoint>
  <cs:dataPoint3D>
    <cs:lnRef idx="0">
      <cs:styleClr val="auto"/>
    </cs:lnRef>
    <cs:fillRef idx="0">
      <cs:styleClr val="auto"/>
    </cs:fillRef>
    <cs:effectRef idx="0">
      <cs:styleClr val="auto"/>
    </cs:effectRef>
    <cs:fontRef idx="minor">
      <a:schemeClr val="tx1"/>
    </cs:fontRef>
    <cs:spPr>
      <a:solidFill>
        <a:schemeClr val="phClr">
          <a:alpha val="10000"/>
        </a:schemeClr>
      </a:solidFill>
      <a:ln w="28575">
        <a:solidFill>
          <a:schemeClr val="phClr"/>
        </a:solidFill>
      </a:ln>
      <a:effectLst>
        <a:innerShdw blurRad="114300">
          <a:schemeClr val="phClr"/>
        </a:innerShdw>
      </a:effectLst>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28575">
        <a:solidFill>
          <a:schemeClr val="tx1">
            <a:lumMod val="65000"/>
            <a:lumOff val="35000"/>
          </a:schemeClr>
        </a:solidFill>
      </a:ln>
    </cs:spPr>
  </cs:downBar>
  <cs:dropLine>
    <cs:lnRef idx="0"/>
    <cs:fillRef idx="0"/>
    <cs:effectRef idx="0"/>
    <cs:fontRef idx="minor">
      <a:schemeClr val="dk1"/>
    </cs:fontRef>
    <cs:spPr>
      <a:ln w="9525">
        <a:solidFill>
          <a:schemeClr val="tx1">
            <a:lumMod val="50000"/>
            <a:lumOff val="50000"/>
          </a:schemeClr>
        </a:solidFill>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25400"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28575">
        <a:solidFill>
          <a:schemeClr val="tx1">
            <a:lumMod val="50000"/>
            <a:lumOff val="50000"/>
          </a:schemeClr>
        </a:solidFill>
      </a:ln>
    </cs:spPr>
  </cs:upBar>
  <cs:valueAxis>
    <cs:lnRef idx="0"/>
    <cs:fillRef idx="0"/>
    <cs:effectRef idx="0"/>
    <cs:fontRef idx="minor">
      <a:schemeClr val="tx1">
        <a:lumMod val="65000"/>
        <a:lumOff val="35000"/>
      </a:schemeClr>
    </cs:fontRef>
    <cs:defRPr sz="900" b="1"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5659" cy="496332"/>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5" y="0"/>
            <a:ext cx="2945659" cy="496332"/>
          </a:xfrm>
          <a:prstGeom prst="rect">
            <a:avLst/>
          </a:prstGeom>
        </p:spPr>
        <p:txBody>
          <a:bodyPr vert="horz" lIns="91426" tIns="45713" rIns="91426" bIns="45713" rtlCol="0"/>
          <a:lstStyle>
            <a:lvl1pPr algn="r">
              <a:defRPr sz="1200"/>
            </a:lvl1pPr>
          </a:lstStyle>
          <a:p>
            <a:fld id="{9B3683E8-2A2C-44C8-8095-0ABFB1D7A0A1}" type="datetimeFigureOut">
              <a:rPr kumimoji="1" lang="ja-JP" altLang="en-US" smtClean="0"/>
              <a:pPr/>
              <a:t>2022/8/23</a:t>
            </a:fld>
            <a:endParaRPr kumimoji="1" lang="ja-JP" altLang="en-US"/>
          </a:p>
        </p:txBody>
      </p:sp>
      <p:sp>
        <p:nvSpPr>
          <p:cNvPr id="4" name="スライド イメージ プレースホルダ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426" tIns="45713" rIns="91426" bIns="45713"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 y="9428583"/>
            <a:ext cx="2945659" cy="496332"/>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5" y="9428583"/>
            <a:ext cx="2945659" cy="496332"/>
          </a:xfrm>
          <a:prstGeom prst="rect">
            <a:avLst/>
          </a:prstGeom>
        </p:spPr>
        <p:txBody>
          <a:bodyPr vert="horz" lIns="91426" tIns="45713" rIns="91426" bIns="45713" rtlCol="0" anchor="b"/>
          <a:lstStyle>
            <a:lvl1pPr algn="r">
              <a:defRPr sz="1200"/>
            </a:lvl1pPr>
          </a:lstStyle>
          <a:p>
            <a:fld id="{BBD1B72C-3CB6-40E7-BDF8-7E5FC01D11E6}" type="slidenum">
              <a:rPr kumimoji="1" lang="ja-JP" altLang="en-US" smtClean="0"/>
              <a:pPr/>
              <a:t>‹#›</a:t>
            </a:fld>
            <a:endParaRPr kumimoji="1" lang="ja-JP" altLang="en-US"/>
          </a:p>
        </p:txBody>
      </p:sp>
    </p:spTree>
    <p:extLst>
      <p:ext uri="{BB962C8B-B14F-4D97-AF65-F5344CB8AC3E}">
        <p14:creationId xmlns:p14="http://schemas.microsoft.com/office/powerpoint/2010/main" val="21720203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BD1B72C-3CB6-40E7-BDF8-7E5FC01D11E6}" type="slidenum">
              <a:rPr kumimoji="1" lang="ja-JP" altLang="en-US" smtClean="0"/>
              <a:pPr/>
              <a:t>1</a:t>
            </a:fld>
            <a:endParaRPr kumimoji="1" lang="ja-JP" altLang="en-US"/>
          </a:p>
        </p:txBody>
      </p:sp>
    </p:spTree>
    <p:extLst>
      <p:ext uri="{BB962C8B-B14F-4D97-AF65-F5344CB8AC3E}">
        <p14:creationId xmlns:p14="http://schemas.microsoft.com/office/powerpoint/2010/main" val="349888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571801"/>
            <a:ext cx="1275964" cy="12163743"/>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283549" y="571801"/>
            <a:ext cx="3701869" cy="1216374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4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97288" y="4532321"/>
            <a:ext cx="6427074" cy="2339180"/>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283549" y="3326836"/>
            <a:ext cx="2488916" cy="940870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2898486" y="3326836"/>
            <a:ext cx="2488916" cy="940870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2"/>
            <a:ext cx="6805137" cy="1782233"/>
          </a:xfrm>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841019"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841019"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7"/>
            <a:ext cx="2487604" cy="1811938"/>
          </a:xfrm>
        </p:spPr>
        <p:txBody>
          <a:bodyPr anchor="b"/>
          <a:lstStyle>
            <a:lvl1pPr algn="l">
              <a:defRPr sz="2200" b="1"/>
            </a:lvl1pPr>
          </a:lstStyle>
          <a:p>
            <a:r>
              <a:rPr kumimoji="1" lang="ja-JP" altLang="en-US"/>
              <a:t>マスター タイトルの書式設定</a:t>
            </a:r>
          </a:p>
        </p:txBody>
      </p:sp>
      <p:sp>
        <p:nvSpPr>
          <p:cNvPr id="3" name="コンテンツ プレースホルダ 2"/>
          <p:cNvSpPr>
            <a:spLocks noGrp="1"/>
          </p:cNvSpPr>
          <p:nvPr>
            <p:ph idx="1"/>
          </p:nvPr>
        </p:nvSpPr>
        <p:spPr>
          <a:xfrm>
            <a:off x="2956245"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78065"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200" b="1"/>
            </a:lvl1pPr>
          </a:lstStyle>
          <a:p>
            <a:r>
              <a:rPr kumimoji="1" lang="ja-JP" altLang="en-US"/>
              <a:t>マスター タイトルの書式設定</a:t>
            </a:r>
          </a:p>
        </p:txBody>
      </p:sp>
      <p:sp>
        <p:nvSpPr>
          <p:cNvPr id="3" name="図プレースホルダ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482060" y="8369073"/>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B4CB8242-1580-4759-93BF-7EB8678D91C7}" type="datetimeFigureOut">
              <a:rPr kumimoji="1" lang="ja-JP" altLang="en-US" smtClean="0"/>
              <a:pPr/>
              <a:t>2022/8/23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A681CE2-77F3-4386-815E-4651222F87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78063" y="2495129"/>
            <a:ext cx="6805137" cy="7057150"/>
          </a:xfrm>
          <a:prstGeom prst="rect">
            <a:avLst/>
          </a:prstGeom>
        </p:spPr>
        <p:txBody>
          <a:bodyPr vert="horz" lIns="99569" tIns="49785" rIns="99569" bIns="49785"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78063" y="9911199"/>
            <a:ext cx="1764295" cy="569324"/>
          </a:xfrm>
          <a:prstGeom prst="rect">
            <a:avLst/>
          </a:prstGeom>
        </p:spPr>
        <p:txBody>
          <a:bodyPr vert="horz" lIns="99569" tIns="49785" rIns="99569" bIns="49785" rtlCol="0" anchor="ctr"/>
          <a:lstStyle>
            <a:lvl1pPr algn="l">
              <a:defRPr sz="1300">
                <a:solidFill>
                  <a:schemeClr val="tx1">
                    <a:tint val="75000"/>
                  </a:schemeClr>
                </a:solidFill>
              </a:defRPr>
            </a:lvl1pPr>
          </a:lstStyle>
          <a:p>
            <a:fld id="{B4CB8242-1580-4759-93BF-7EB8678D91C7}" type="datetimeFigureOut">
              <a:rPr kumimoji="1" lang="ja-JP" altLang="en-US" smtClean="0"/>
              <a:pPr/>
              <a:t>2022/8/23</a:t>
            </a:fld>
            <a:endParaRPr kumimoji="1" lang="ja-JP" altLang="en-US"/>
          </a:p>
        </p:txBody>
      </p:sp>
      <p:sp>
        <p:nvSpPr>
          <p:cNvPr id="5" name="フッター プレースホルダ 4"/>
          <p:cNvSpPr>
            <a:spLocks noGrp="1"/>
          </p:cNvSpPr>
          <p:nvPr>
            <p:ph type="ftr" sz="quarter" idx="3"/>
          </p:nvPr>
        </p:nvSpPr>
        <p:spPr>
          <a:xfrm>
            <a:off x="2583432" y="9911199"/>
            <a:ext cx="2394400" cy="569324"/>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5418905" y="9911199"/>
            <a:ext cx="1764295" cy="569324"/>
          </a:xfrm>
          <a:prstGeom prst="rect">
            <a:avLst/>
          </a:prstGeom>
        </p:spPr>
        <p:txBody>
          <a:bodyPr vert="horz" lIns="99569" tIns="49785" rIns="99569" bIns="49785" rtlCol="0" anchor="ctr"/>
          <a:lstStyle>
            <a:lvl1pPr algn="r">
              <a:defRPr sz="1300">
                <a:solidFill>
                  <a:schemeClr val="tx1">
                    <a:tint val="75000"/>
                  </a:schemeClr>
                </a:solidFill>
              </a:defRPr>
            </a:lvl1pPr>
          </a:lstStyle>
          <a:p>
            <a:fld id="{EA681CE2-77F3-4386-815E-4651222F87E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g"/><Relationship Id="rId4" Type="http://schemas.openxmlformats.org/officeDocument/2006/relationships/image" Target="../media/image9.jpeg"/><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chart" Target="../charts/char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四角形: 角を丸くする 15">
            <a:extLst>
              <a:ext uri="{FF2B5EF4-FFF2-40B4-BE49-F238E27FC236}">
                <a16:creationId xmlns:a16="http://schemas.microsoft.com/office/drawing/2014/main" xmlns="" id="{AB7C1816-0C57-F2CA-CF83-18DD443F9A51}"/>
              </a:ext>
            </a:extLst>
          </p:cNvPr>
          <p:cNvSpPr/>
          <p:nvPr/>
        </p:nvSpPr>
        <p:spPr>
          <a:xfrm>
            <a:off x="155670" y="7580710"/>
            <a:ext cx="7225362" cy="2937279"/>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 name="サブタイトル 3"/>
          <p:cNvSpPr>
            <a:spLocks noGrp="1"/>
          </p:cNvSpPr>
          <p:nvPr>
            <p:ph type="subTitle" idx="1"/>
          </p:nvPr>
        </p:nvSpPr>
        <p:spPr>
          <a:xfrm>
            <a:off x="360631" y="2447072"/>
            <a:ext cx="6840000" cy="454916"/>
          </a:xfr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400" b="1" spc="54"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丸ｺﾞｼｯｸM-PRO" pitchFamily="50" charset="-128"/>
                <a:ea typeface="HG丸ｺﾞｼｯｸM-PRO" pitchFamily="50" charset="-128"/>
              </a:rPr>
              <a:t>真心</a:t>
            </a:r>
            <a:r>
              <a:rPr lang="ja-JP" altLang="en-US" sz="1800" b="1" spc="54"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丸ｺﾞｼｯｸM-PRO" pitchFamily="50" charset="-128"/>
                <a:ea typeface="HG丸ｺﾞｼｯｸM-PRO" pitchFamily="50" charset="-128"/>
              </a:rPr>
              <a:t>込めた医療を提供し、皆様に愛される病院を目指します。</a:t>
            </a:r>
          </a:p>
        </p:txBody>
      </p:sp>
      <p:sp>
        <p:nvSpPr>
          <p:cNvPr id="6" name="テキスト ボックス 5"/>
          <p:cNvSpPr txBox="1"/>
          <p:nvPr/>
        </p:nvSpPr>
        <p:spPr>
          <a:xfrm>
            <a:off x="5556270" y="463698"/>
            <a:ext cx="1439169" cy="1762536"/>
          </a:xfrm>
          <a:prstGeom prst="rect">
            <a:avLst/>
          </a:prstGeom>
          <a:solidFill>
            <a:schemeClr val="bg1"/>
          </a:solidFill>
        </p:spPr>
        <p:txBody>
          <a:bodyPr wrap="square" lIns="99569" tIns="49785" rIns="99569" bIns="49785" rtlCol="0">
            <a:spAutoFit/>
          </a:bodyPr>
          <a:lstStyle/>
          <a:p>
            <a:pPr algn="ctr"/>
            <a:r>
              <a:rPr lang="ja-JP" altLang="en-US" sz="1700" dirty="0">
                <a:solidFill>
                  <a:schemeClr val="accent1">
                    <a:lumMod val="50000"/>
                  </a:schemeClr>
                </a:solidFill>
                <a:latin typeface="HGS創英角ｺﾞｼｯｸUB" pitchFamily="50" charset="-128"/>
                <a:ea typeface="HGS創英角ｺﾞｼｯｸUB" pitchFamily="50" charset="-128"/>
              </a:rPr>
              <a:t>第</a:t>
            </a:r>
            <a:r>
              <a:rPr lang="en-US" altLang="ja-JP" sz="4000" dirty="0">
                <a:solidFill>
                  <a:schemeClr val="accent1">
                    <a:lumMod val="50000"/>
                  </a:schemeClr>
                </a:solidFill>
                <a:latin typeface="HGS創英角ｺﾞｼｯｸUB" pitchFamily="50" charset="-128"/>
                <a:ea typeface="HGS創英角ｺﾞｼｯｸUB" pitchFamily="50" charset="-128"/>
              </a:rPr>
              <a:t>48</a:t>
            </a:r>
            <a:r>
              <a:rPr lang="ja-JP" altLang="en-US" sz="1700" dirty="0">
                <a:solidFill>
                  <a:schemeClr val="accent1">
                    <a:lumMod val="50000"/>
                  </a:schemeClr>
                </a:solidFill>
                <a:latin typeface="HGS創英角ｺﾞｼｯｸUB" pitchFamily="50" charset="-128"/>
                <a:ea typeface="HGS創英角ｺﾞｼｯｸUB" pitchFamily="50" charset="-128"/>
              </a:rPr>
              <a:t>号</a:t>
            </a:r>
            <a:r>
              <a:rPr lang="en-US" altLang="ja-JP" sz="1700" dirty="0">
                <a:solidFill>
                  <a:schemeClr val="accent1">
                    <a:lumMod val="50000"/>
                  </a:schemeClr>
                </a:solidFill>
                <a:latin typeface="HGS創英角ｺﾞｼｯｸUB" pitchFamily="50" charset="-128"/>
                <a:ea typeface="HGS創英角ｺﾞｼｯｸUB" pitchFamily="50" charset="-128"/>
              </a:rPr>
              <a:t>2022</a:t>
            </a:r>
            <a:r>
              <a:rPr lang="ja-JP" altLang="en-US" sz="1700" dirty="0">
                <a:solidFill>
                  <a:schemeClr val="accent1">
                    <a:lumMod val="50000"/>
                  </a:schemeClr>
                </a:solidFill>
                <a:latin typeface="HGS創英角ｺﾞｼｯｸUB" pitchFamily="50" charset="-128"/>
                <a:ea typeface="HGS創英角ｺﾞｼｯｸUB" pitchFamily="50" charset="-128"/>
              </a:rPr>
              <a:t>年　　</a:t>
            </a:r>
            <a:r>
              <a:rPr lang="en-US" altLang="ja-JP" sz="1700" dirty="0">
                <a:solidFill>
                  <a:schemeClr val="accent1">
                    <a:lumMod val="50000"/>
                  </a:schemeClr>
                </a:solidFill>
                <a:latin typeface="HGS創英角ｺﾞｼｯｸUB" pitchFamily="50" charset="-128"/>
                <a:ea typeface="HGS創英角ｺﾞｼｯｸUB" pitchFamily="50" charset="-128"/>
              </a:rPr>
              <a:t>8</a:t>
            </a:r>
            <a:r>
              <a:rPr lang="ja-JP" altLang="en-US" sz="1700" dirty="0">
                <a:solidFill>
                  <a:schemeClr val="accent1">
                    <a:lumMod val="50000"/>
                  </a:schemeClr>
                </a:solidFill>
                <a:latin typeface="HGS創英角ｺﾞｼｯｸUB" pitchFamily="50" charset="-128"/>
                <a:ea typeface="HGS創英角ｺﾞｼｯｸUB" pitchFamily="50" charset="-128"/>
              </a:rPr>
              <a:t>月発行</a:t>
            </a:r>
            <a:endParaRPr lang="en-US" altLang="ja-JP" sz="1700" dirty="0">
              <a:solidFill>
                <a:schemeClr val="accent1">
                  <a:lumMod val="50000"/>
                </a:schemeClr>
              </a:solidFill>
              <a:latin typeface="HGS創英角ｺﾞｼｯｸUB" pitchFamily="50" charset="-128"/>
              <a:ea typeface="HGS創英角ｺﾞｼｯｸUB" pitchFamily="50" charset="-128"/>
            </a:endParaRPr>
          </a:p>
          <a:p>
            <a:pPr algn="ctr"/>
            <a:r>
              <a:rPr lang="ja-JP" altLang="en-US" sz="1700" dirty="0">
                <a:solidFill>
                  <a:schemeClr val="accent1">
                    <a:lumMod val="50000"/>
                  </a:schemeClr>
                </a:solidFill>
                <a:latin typeface="HGS創英角ｺﾞｼｯｸUB" pitchFamily="50" charset="-128"/>
                <a:ea typeface="HGS創英角ｺﾞｼｯｸUB" pitchFamily="50" charset="-128"/>
              </a:rPr>
              <a:t>慈英病院</a:t>
            </a:r>
            <a:endParaRPr lang="en-US" altLang="ja-JP" sz="1700" dirty="0">
              <a:solidFill>
                <a:schemeClr val="accent1">
                  <a:lumMod val="50000"/>
                </a:schemeClr>
              </a:solidFill>
              <a:latin typeface="HGS創英角ｺﾞｼｯｸUB" pitchFamily="50" charset="-128"/>
              <a:ea typeface="HGS創英角ｺﾞｼｯｸUB" pitchFamily="50" charset="-128"/>
            </a:endParaRPr>
          </a:p>
          <a:p>
            <a:pPr algn="ctr"/>
            <a:r>
              <a:rPr lang="ja-JP" altLang="en-US" sz="1700" dirty="0">
                <a:solidFill>
                  <a:schemeClr val="accent1">
                    <a:lumMod val="50000"/>
                  </a:schemeClr>
                </a:solidFill>
                <a:latin typeface="HGS創英角ｺﾞｼｯｸUB" pitchFamily="50" charset="-128"/>
                <a:ea typeface="HGS創英角ｺﾞｼｯｸUB" pitchFamily="50" charset="-128"/>
              </a:rPr>
              <a:t>広報誌</a:t>
            </a:r>
            <a:endParaRPr lang="en-US" altLang="ja-JP" sz="1700" dirty="0">
              <a:solidFill>
                <a:schemeClr val="accent1">
                  <a:lumMod val="50000"/>
                </a:schemeClr>
              </a:solidFill>
              <a:latin typeface="HG丸ｺﾞｼｯｸM-PRO" pitchFamily="50" charset="-128"/>
              <a:ea typeface="HG丸ｺﾞｼｯｸM-PRO" pitchFamily="50" charset="-128"/>
            </a:endParaRPr>
          </a:p>
        </p:txBody>
      </p:sp>
      <p:pic>
        <p:nvPicPr>
          <p:cNvPr id="7" name="図 6">
            <a:extLst>
              <a:ext uri="{FF2B5EF4-FFF2-40B4-BE49-F238E27FC236}">
                <a16:creationId xmlns:a16="http://schemas.microsoft.com/office/drawing/2014/main" xmlns="" id="{2E0E5936-5CC3-4AA3-BF00-2ED7B47DEABF}"/>
              </a:ext>
            </a:extLst>
          </p:cNvPr>
          <p:cNvPicPr>
            <a:picLocks noChangeAspect="1"/>
          </p:cNvPicPr>
          <p:nvPr/>
        </p:nvPicPr>
        <p:blipFill rotWithShape="1">
          <a:blip r:embed="rId3">
            <a:extLst>
              <a:ext uri="{28A0092B-C50C-407E-A947-70E740481C1C}">
                <a14:useLocalDpi xmlns:a14="http://schemas.microsoft.com/office/drawing/2010/main" val="0"/>
              </a:ext>
            </a:extLst>
          </a:blip>
          <a:srcRect l="61" r="46193" b="66526"/>
          <a:stretch/>
        </p:blipFill>
        <p:spPr>
          <a:xfrm>
            <a:off x="459660" y="549167"/>
            <a:ext cx="1368152" cy="1383246"/>
          </a:xfrm>
          <a:prstGeom prst="rect">
            <a:avLst/>
          </a:prstGeom>
        </p:spPr>
      </p:pic>
      <p:pic>
        <p:nvPicPr>
          <p:cNvPr id="9" name="図 8">
            <a:extLst>
              <a:ext uri="{FF2B5EF4-FFF2-40B4-BE49-F238E27FC236}">
                <a16:creationId xmlns:a16="http://schemas.microsoft.com/office/drawing/2014/main" xmlns="" id="{EA361167-F710-4512-B89A-9FE7A86527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0432" y="333138"/>
            <a:ext cx="3575838" cy="2067160"/>
          </a:xfrm>
          <a:prstGeom prst="rect">
            <a:avLst/>
          </a:prstGeom>
        </p:spPr>
      </p:pic>
      <p:sp>
        <p:nvSpPr>
          <p:cNvPr id="12" name="タイトル 11">
            <a:extLst>
              <a:ext uri="{FF2B5EF4-FFF2-40B4-BE49-F238E27FC236}">
                <a16:creationId xmlns:a16="http://schemas.microsoft.com/office/drawing/2014/main" xmlns="" id="{FC01287C-5BF2-40B3-ADF9-DDA1AAD551F8}"/>
              </a:ext>
            </a:extLst>
          </p:cNvPr>
          <p:cNvSpPr>
            <a:spLocks noGrp="1"/>
          </p:cNvSpPr>
          <p:nvPr>
            <p:ph type="ctrTitle"/>
          </p:nvPr>
        </p:nvSpPr>
        <p:spPr>
          <a:xfrm>
            <a:off x="204110" y="2943206"/>
            <a:ext cx="7176922" cy="454916"/>
          </a:xfrm>
          <a:solidFill>
            <a:srgbClr val="66CCFF"/>
          </a:solidFill>
        </p:spPr>
        <p:txBody>
          <a:bodyPr>
            <a:normAutofit fontScale="90000"/>
          </a:bodyPr>
          <a:lstStyle/>
          <a:p>
            <a:r>
              <a:rPr lang="ja-JP" altLang="en-US" sz="2400" b="1" dirty="0"/>
              <a:t>看護部長　ご挨拶</a:t>
            </a:r>
          </a:p>
        </p:txBody>
      </p:sp>
      <p:sp>
        <p:nvSpPr>
          <p:cNvPr id="2" name="テキスト ボックス 1">
            <a:extLst>
              <a:ext uri="{FF2B5EF4-FFF2-40B4-BE49-F238E27FC236}">
                <a16:creationId xmlns:a16="http://schemas.microsoft.com/office/drawing/2014/main" xmlns="" id="{FD69CA40-DBA9-427D-862C-5A2BAE241D58}"/>
              </a:ext>
            </a:extLst>
          </p:cNvPr>
          <p:cNvSpPr txBox="1"/>
          <p:nvPr/>
        </p:nvSpPr>
        <p:spPr>
          <a:xfrm>
            <a:off x="426893" y="1925392"/>
            <a:ext cx="1528748" cy="461665"/>
          </a:xfrm>
          <a:prstGeom prst="rect">
            <a:avLst/>
          </a:prstGeom>
          <a:noFill/>
        </p:spPr>
        <p:txBody>
          <a:bodyPr wrap="square" rtlCol="0">
            <a:spAutoFit/>
          </a:bodyPr>
          <a:lstStyle/>
          <a:p>
            <a:r>
              <a:rPr kumimoji="1" lang="ja-JP" altLang="en-US" sz="2400" dirty="0">
                <a:solidFill>
                  <a:srgbClr val="FFC000"/>
                </a:solidFill>
                <a:latin typeface="AR P勘亭流H04" panose="03000900000000000000" pitchFamily="66" charset="-128"/>
                <a:ea typeface="AR P勘亭流H04" panose="03000900000000000000" pitchFamily="66" charset="-128"/>
              </a:rPr>
              <a:t>まごころ</a:t>
            </a:r>
          </a:p>
        </p:txBody>
      </p:sp>
      <p:pic>
        <p:nvPicPr>
          <p:cNvPr id="5" name="図 4">
            <a:extLst>
              <a:ext uri="{FF2B5EF4-FFF2-40B4-BE49-F238E27FC236}">
                <a16:creationId xmlns:a16="http://schemas.microsoft.com/office/drawing/2014/main" xmlns="" id="{63EC6211-93DF-6211-EB68-24D6269EFE3C}"/>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360631" y="9581030"/>
            <a:ext cx="6882130" cy="1060796"/>
          </a:xfrm>
          <a:prstGeom prst="rect">
            <a:avLst/>
          </a:prstGeom>
        </p:spPr>
      </p:pic>
      <p:sp>
        <p:nvSpPr>
          <p:cNvPr id="14" name="テキスト ボックス 13">
            <a:extLst>
              <a:ext uri="{FF2B5EF4-FFF2-40B4-BE49-F238E27FC236}">
                <a16:creationId xmlns:a16="http://schemas.microsoft.com/office/drawing/2014/main" xmlns="" id="{1184710D-62F0-D4CA-F2A8-29DCD871E5D6}"/>
              </a:ext>
            </a:extLst>
          </p:cNvPr>
          <p:cNvSpPr txBox="1"/>
          <p:nvPr/>
        </p:nvSpPr>
        <p:spPr>
          <a:xfrm>
            <a:off x="754782" y="9809629"/>
            <a:ext cx="6240632" cy="584775"/>
          </a:xfrm>
          <a:prstGeom prst="rect">
            <a:avLst/>
          </a:prstGeom>
          <a:noFill/>
        </p:spPr>
        <p:txBody>
          <a:bodyPr wrap="square" rtlCol="0">
            <a:spAutoFit/>
          </a:bodyPr>
          <a:lstStyle/>
          <a:p>
            <a:r>
              <a:rPr lang="ja-JP" altLang="en-US" sz="1600" dirty="0">
                <a:solidFill>
                  <a:prstClr val="black"/>
                </a:solidFill>
                <a:latin typeface="+mj-ea"/>
                <a:ea typeface="+mj-ea"/>
              </a:rPr>
              <a:t>慈英病院　地域医療連携室　（宮﨑・岩切・源）</a:t>
            </a:r>
            <a:endParaRPr lang="en-US" altLang="ja-JP" sz="1600" dirty="0">
              <a:solidFill>
                <a:prstClr val="black"/>
              </a:solidFill>
              <a:latin typeface="+mj-ea"/>
              <a:ea typeface="+mj-ea"/>
            </a:endParaRPr>
          </a:p>
          <a:p>
            <a:r>
              <a:rPr lang="ja-JP" altLang="en-US" sz="1600" dirty="0">
                <a:solidFill>
                  <a:prstClr val="black"/>
                </a:solidFill>
                <a:latin typeface="+mj-ea"/>
                <a:ea typeface="+mj-ea"/>
              </a:rPr>
              <a:t>直通連絡先　</a:t>
            </a:r>
            <a:r>
              <a:rPr lang="en-US" altLang="ja-JP" sz="1600" dirty="0">
                <a:solidFill>
                  <a:prstClr val="black"/>
                </a:solidFill>
                <a:latin typeface="+mj-ea"/>
                <a:ea typeface="+mj-ea"/>
              </a:rPr>
              <a:t>TEL</a:t>
            </a:r>
            <a:r>
              <a:rPr lang="ja-JP" altLang="en-US" sz="1600" dirty="0">
                <a:solidFill>
                  <a:prstClr val="black"/>
                </a:solidFill>
                <a:latin typeface="+mj-ea"/>
                <a:ea typeface="+mj-ea"/>
              </a:rPr>
              <a:t>（０９８５）４１－５００２　</a:t>
            </a:r>
            <a:r>
              <a:rPr lang="en-US" altLang="ja-JP" sz="1600" dirty="0">
                <a:solidFill>
                  <a:prstClr val="black"/>
                </a:solidFill>
                <a:latin typeface="+mj-ea"/>
                <a:ea typeface="+mj-ea"/>
              </a:rPr>
              <a:t>FAX</a:t>
            </a:r>
            <a:r>
              <a:rPr lang="ja-JP" altLang="en-US" sz="1600" dirty="0">
                <a:solidFill>
                  <a:prstClr val="black"/>
                </a:solidFill>
                <a:latin typeface="+mj-ea"/>
                <a:ea typeface="+mj-ea"/>
              </a:rPr>
              <a:t>（０９８５）４１－５５５７</a:t>
            </a:r>
          </a:p>
        </p:txBody>
      </p:sp>
      <p:pic>
        <p:nvPicPr>
          <p:cNvPr id="20" name="図 19">
            <a:extLst>
              <a:ext uri="{FF2B5EF4-FFF2-40B4-BE49-F238E27FC236}">
                <a16:creationId xmlns:a16="http://schemas.microsoft.com/office/drawing/2014/main" xmlns="" id="{F70ABF34-BD5E-9263-8073-C0CA03749A93}"/>
              </a:ext>
            </a:extLst>
          </p:cNvPr>
          <p:cNvPicPr>
            <a:picLocks noChangeAspect="1"/>
          </p:cNvPicPr>
          <p:nvPr/>
        </p:nvPicPr>
        <p:blipFill rotWithShape="1">
          <a:blip r:embed="rId7"/>
          <a:srcRect l="50000" t="7754" r="5040"/>
          <a:stretch/>
        </p:blipFill>
        <p:spPr>
          <a:xfrm>
            <a:off x="481279" y="7828137"/>
            <a:ext cx="1043943" cy="1427809"/>
          </a:xfrm>
          <a:prstGeom prst="rect">
            <a:avLst/>
          </a:prstGeom>
          <a:ln>
            <a:noFill/>
          </a:ln>
          <a:effectLst>
            <a:softEdge rad="112500"/>
          </a:effectLst>
        </p:spPr>
      </p:pic>
      <p:sp>
        <p:nvSpPr>
          <p:cNvPr id="21" name="楕円 20">
            <a:extLst>
              <a:ext uri="{FF2B5EF4-FFF2-40B4-BE49-F238E27FC236}">
                <a16:creationId xmlns:a16="http://schemas.microsoft.com/office/drawing/2014/main" xmlns="" id="{76E24F6C-BA3C-269C-DB03-8CF53D93A25E}"/>
              </a:ext>
            </a:extLst>
          </p:cNvPr>
          <p:cNvSpPr/>
          <p:nvPr/>
        </p:nvSpPr>
        <p:spPr>
          <a:xfrm>
            <a:off x="397224" y="9182784"/>
            <a:ext cx="1331768" cy="50405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xmlns="" id="{282C9ACE-0D68-1B95-F5DE-4A492CB77587}"/>
              </a:ext>
            </a:extLst>
          </p:cNvPr>
          <p:cNvSpPr/>
          <p:nvPr/>
        </p:nvSpPr>
        <p:spPr>
          <a:xfrm>
            <a:off x="635234" y="9219368"/>
            <a:ext cx="889988" cy="430887"/>
          </a:xfrm>
          <a:prstGeom prst="rect">
            <a:avLst/>
          </a:prstGeom>
          <a:noFill/>
        </p:spPr>
        <p:txBody>
          <a:bodyPr wrap="none" lIns="91440" tIns="45720" rIns="91440" bIns="45720">
            <a:spAutoFit/>
          </a:bodyPr>
          <a:lstStyle/>
          <a:p>
            <a:pPr algn="ctr"/>
            <a:r>
              <a:rPr lang="ja-JP" altLang="en-US" sz="1100" b="1" cap="none" spc="0" dirty="0">
                <a:ln w="0"/>
                <a:solidFill>
                  <a:schemeClr val="tx1"/>
                </a:solidFill>
                <a:effectLst>
                  <a:outerShdw blurRad="38100" dist="19050" dir="2700000" algn="tl" rotWithShape="0">
                    <a:schemeClr val="dk1">
                      <a:alpha val="40000"/>
                    </a:schemeClr>
                  </a:outerShdw>
                </a:effectLst>
                <a:latin typeface="+mj-ea"/>
                <a:ea typeface="+mj-ea"/>
              </a:rPr>
              <a:t>社会福祉士</a:t>
            </a:r>
            <a:endParaRPr lang="en-US" altLang="ja-JP" sz="1100" b="1" cap="none" spc="0" dirty="0">
              <a:ln w="0"/>
              <a:solidFill>
                <a:schemeClr val="tx1"/>
              </a:solidFill>
              <a:effectLst>
                <a:outerShdw blurRad="38100" dist="19050" dir="2700000" algn="tl" rotWithShape="0">
                  <a:schemeClr val="dk1">
                    <a:alpha val="40000"/>
                  </a:schemeClr>
                </a:outerShdw>
              </a:effectLst>
              <a:latin typeface="+mj-ea"/>
              <a:ea typeface="+mj-ea"/>
            </a:endParaRPr>
          </a:p>
          <a:p>
            <a:pPr algn="ctr"/>
            <a:r>
              <a:rPr lang="ja-JP" altLang="en-US" sz="1100" b="1" dirty="0">
                <a:ln w="0"/>
                <a:effectLst>
                  <a:outerShdw blurRad="38100" dist="19050" dir="2700000" algn="tl" rotWithShape="0">
                    <a:schemeClr val="dk1">
                      <a:alpha val="40000"/>
                    </a:schemeClr>
                  </a:outerShdw>
                </a:effectLst>
                <a:latin typeface="+mj-ea"/>
                <a:ea typeface="+mj-ea"/>
              </a:rPr>
              <a:t>源　徳子</a:t>
            </a:r>
            <a:endParaRPr lang="ja-JP" altLang="en-US" sz="1100" b="1" cap="none" spc="0" dirty="0">
              <a:ln w="0"/>
              <a:solidFill>
                <a:schemeClr val="tx1"/>
              </a:solidFill>
              <a:effectLst>
                <a:outerShdw blurRad="38100" dist="19050" dir="2700000" algn="tl" rotWithShape="0">
                  <a:schemeClr val="dk1">
                    <a:alpha val="40000"/>
                  </a:schemeClr>
                </a:outerShdw>
              </a:effectLst>
              <a:latin typeface="+mj-ea"/>
              <a:ea typeface="+mj-ea"/>
            </a:endParaRPr>
          </a:p>
        </p:txBody>
      </p:sp>
      <p:sp>
        <p:nvSpPr>
          <p:cNvPr id="23" name="吹き出し: 角を丸めた四角形 22">
            <a:extLst>
              <a:ext uri="{FF2B5EF4-FFF2-40B4-BE49-F238E27FC236}">
                <a16:creationId xmlns:a16="http://schemas.microsoft.com/office/drawing/2014/main" xmlns="" id="{232D0EF3-D70D-7125-A857-7B35EC7BAA50}"/>
              </a:ext>
            </a:extLst>
          </p:cNvPr>
          <p:cNvSpPr/>
          <p:nvPr/>
        </p:nvSpPr>
        <p:spPr>
          <a:xfrm>
            <a:off x="2029913" y="7841239"/>
            <a:ext cx="5195845" cy="1809016"/>
          </a:xfrm>
          <a:prstGeom prst="wedgeRoundRectCallout">
            <a:avLst>
              <a:gd name="adj1" fmla="val -59631"/>
              <a:gd name="adj2" fmla="val 645"/>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xmlns="" id="{53F1C7E6-0E61-DDFB-92D0-02EB926463FC}"/>
              </a:ext>
            </a:extLst>
          </p:cNvPr>
          <p:cNvSpPr/>
          <p:nvPr/>
        </p:nvSpPr>
        <p:spPr>
          <a:xfrm>
            <a:off x="2175686" y="7972458"/>
            <a:ext cx="4904298" cy="1546577"/>
          </a:xfrm>
          <a:prstGeom prst="rect">
            <a:avLst/>
          </a:prstGeom>
          <a:noFill/>
        </p:spPr>
        <p:txBody>
          <a:bodyPr wrap="square" lIns="91440" tIns="45720" rIns="91440" bIns="45720">
            <a:spAutoFit/>
          </a:bodyPr>
          <a:lstStyle/>
          <a:p>
            <a:r>
              <a:rPr lang="ja-JP" altLang="en-US" sz="1050" b="0" cap="none" spc="0" dirty="0">
                <a:ln w="0"/>
                <a:solidFill>
                  <a:schemeClr val="tx1"/>
                </a:solidFill>
                <a:effectLst>
                  <a:outerShdw blurRad="38100" dist="19050" dir="2700000" algn="tl" rotWithShape="0">
                    <a:schemeClr val="dk1">
                      <a:alpha val="40000"/>
                    </a:schemeClr>
                  </a:outerShdw>
                </a:effectLst>
              </a:rPr>
              <a:t>４月から地域医療連携室に入職しました、社会福祉士の源徳子と申します。</a:t>
            </a:r>
            <a:endParaRPr lang="en-US" altLang="ja-JP" sz="1050" b="0" cap="none" spc="0" dirty="0">
              <a:ln w="0"/>
              <a:solidFill>
                <a:schemeClr val="tx1"/>
              </a:solidFill>
              <a:effectLst>
                <a:outerShdw blurRad="38100" dist="19050" dir="2700000" algn="tl" rotWithShape="0">
                  <a:schemeClr val="dk1">
                    <a:alpha val="40000"/>
                  </a:schemeClr>
                </a:outerShdw>
              </a:effectLst>
            </a:endParaRPr>
          </a:p>
          <a:p>
            <a:r>
              <a:rPr lang="ja-JP" altLang="en-US" sz="1050" dirty="0">
                <a:ln w="0"/>
                <a:effectLst>
                  <a:outerShdw blurRad="38100" dist="19050" dir="2700000" algn="tl" rotWithShape="0">
                    <a:schemeClr val="dk1">
                      <a:alpha val="40000"/>
                    </a:schemeClr>
                  </a:outerShdw>
                </a:effectLst>
              </a:rPr>
              <a:t>前職では医療事務に従事しておりました。次第に、かかりつけ患者様が高齢となり、</a:t>
            </a:r>
            <a:endParaRPr lang="en-US" altLang="ja-JP" sz="1050" dirty="0">
              <a:ln w="0"/>
              <a:effectLst>
                <a:outerShdw blurRad="38100" dist="19050" dir="2700000" algn="tl" rotWithShape="0">
                  <a:schemeClr val="dk1">
                    <a:alpha val="40000"/>
                  </a:schemeClr>
                </a:outerShdw>
              </a:effectLst>
            </a:endParaRPr>
          </a:p>
          <a:p>
            <a:r>
              <a:rPr lang="ja-JP" altLang="en-US" sz="1050" dirty="0">
                <a:ln w="0"/>
                <a:effectLst>
                  <a:outerShdw blurRad="38100" dist="19050" dir="2700000" algn="tl" rotWithShape="0">
                    <a:schemeClr val="dk1">
                      <a:alpha val="40000"/>
                    </a:schemeClr>
                  </a:outerShdw>
                </a:effectLst>
              </a:rPr>
              <a:t>身体的機能の</a:t>
            </a:r>
            <a:r>
              <a:rPr lang="ja-JP" altLang="en-US" sz="1050" b="0" cap="none" spc="0" dirty="0">
                <a:ln w="0"/>
                <a:solidFill>
                  <a:schemeClr val="tx1"/>
                </a:solidFill>
                <a:effectLst>
                  <a:outerShdw blurRad="38100" dist="19050" dir="2700000" algn="tl" rotWithShape="0">
                    <a:schemeClr val="dk1">
                      <a:alpha val="40000"/>
                    </a:schemeClr>
                  </a:outerShdw>
                </a:effectLst>
              </a:rPr>
              <a:t>低下に対する不安や日常生活上の不便さ等の相談を受ける機会が多くなりました。その中で、医療から</a:t>
            </a:r>
            <a:r>
              <a:rPr lang="ja-JP" altLang="en-US" sz="1050" dirty="0">
                <a:ln w="0"/>
                <a:effectLst>
                  <a:outerShdw blurRad="38100" dist="19050" dir="2700000" algn="tl" rotWithShape="0">
                    <a:schemeClr val="dk1">
                      <a:alpha val="40000"/>
                    </a:schemeClr>
                  </a:outerShdw>
                </a:effectLst>
              </a:rPr>
              <a:t>介護への橋渡しができるように専門的な知識をつけたいと思うようになりました。</a:t>
            </a:r>
            <a:endParaRPr lang="en-US" altLang="ja-JP" sz="1050" dirty="0">
              <a:ln w="0"/>
              <a:effectLst>
                <a:outerShdw blurRad="38100" dist="19050" dir="2700000" algn="tl" rotWithShape="0">
                  <a:schemeClr val="dk1">
                    <a:alpha val="40000"/>
                  </a:schemeClr>
                </a:outerShdw>
              </a:effectLst>
            </a:endParaRPr>
          </a:p>
          <a:p>
            <a:r>
              <a:rPr lang="ja-JP" altLang="en-US" sz="1050" dirty="0">
                <a:ln w="0"/>
                <a:effectLst>
                  <a:outerShdw blurRad="38100" dist="19050" dir="2700000" algn="tl" rotWithShape="0">
                    <a:schemeClr val="dk1">
                      <a:alpha val="40000"/>
                    </a:schemeClr>
                  </a:outerShdw>
                </a:effectLst>
              </a:rPr>
              <a:t>子育てがひと段落し、</a:t>
            </a:r>
            <a:r>
              <a:rPr lang="ja-JP" altLang="en-US" sz="1050" b="0" cap="none" spc="0" dirty="0">
                <a:ln w="0"/>
                <a:solidFill>
                  <a:schemeClr val="tx1"/>
                </a:solidFill>
                <a:effectLst>
                  <a:outerShdw blurRad="38100" dist="19050" dir="2700000" algn="tl" rotWithShape="0">
                    <a:schemeClr val="dk1">
                      <a:alpha val="40000"/>
                    </a:schemeClr>
                  </a:outerShdw>
                </a:effectLst>
              </a:rPr>
              <a:t>一念発起、専門学校に通い資格を取得することができました。</a:t>
            </a:r>
            <a:endParaRPr lang="en-US" altLang="ja-JP" sz="1050" b="0" cap="none" spc="0" dirty="0">
              <a:ln w="0"/>
              <a:solidFill>
                <a:schemeClr val="tx1"/>
              </a:solidFill>
              <a:effectLst>
                <a:outerShdw blurRad="38100" dist="19050" dir="2700000" algn="tl" rotWithShape="0">
                  <a:schemeClr val="dk1">
                    <a:alpha val="40000"/>
                  </a:schemeClr>
                </a:outerShdw>
              </a:effectLst>
            </a:endParaRPr>
          </a:p>
          <a:p>
            <a:r>
              <a:rPr lang="ja-JP" altLang="en-US" sz="1050" dirty="0">
                <a:ln w="0"/>
                <a:effectLst>
                  <a:outerShdw blurRad="38100" dist="19050" dir="2700000" algn="tl" rotWithShape="0">
                    <a:schemeClr val="dk1">
                      <a:alpha val="40000"/>
                    </a:schemeClr>
                  </a:outerShdw>
                </a:effectLst>
              </a:rPr>
              <a:t>まだまだ駆け出しですが、患者様やご家族の意向をくみ取り、より適切な支援ができるように、連携室・</a:t>
            </a:r>
            <a:r>
              <a:rPr lang="ja-JP" altLang="en-US" sz="1050" b="0" cap="none" spc="0" dirty="0">
                <a:ln w="0"/>
                <a:solidFill>
                  <a:schemeClr val="tx1"/>
                </a:solidFill>
                <a:effectLst>
                  <a:outerShdw blurRad="38100" dist="19050" dir="2700000" algn="tl" rotWithShape="0">
                    <a:schemeClr val="dk1">
                      <a:alpha val="40000"/>
                    </a:schemeClr>
                  </a:outerShdw>
                </a:effectLst>
              </a:rPr>
              <a:t>多職種の方々のお力添えを頂きながら業務に努めてまいります。</a:t>
            </a:r>
            <a:endParaRPr lang="en-US" altLang="ja-JP" sz="1050" b="0" cap="none" spc="0" dirty="0">
              <a:ln w="0"/>
              <a:solidFill>
                <a:schemeClr val="tx1"/>
              </a:solidFill>
              <a:effectLst>
                <a:outerShdw blurRad="38100" dist="19050" dir="2700000" algn="tl" rotWithShape="0">
                  <a:schemeClr val="dk1">
                    <a:alpha val="40000"/>
                  </a:schemeClr>
                </a:outerShdw>
              </a:effectLst>
            </a:endParaRPr>
          </a:p>
          <a:p>
            <a:r>
              <a:rPr lang="ja-JP" altLang="en-US" sz="1050" b="0" cap="none" spc="0" dirty="0">
                <a:ln w="0"/>
                <a:solidFill>
                  <a:schemeClr val="tx1"/>
                </a:solidFill>
                <a:effectLst>
                  <a:outerShdw blurRad="38100" dist="19050" dir="2700000" algn="tl" rotWithShape="0">
                    <a:schemeClr val="dk1">
                      <a:alpha val="40000"/>
                    </a:schemeClr>
                  </a:outerShdw>
                </a:effectLst>
              </a:rPr>
              <a:t>どうぞ、よろしくお願いいたします。</a:t>
            </a:r>
          </a:p>
        </p:txBody>
      </p:sp>
      <p:pic>
        <p:nvPicPr>
          <p:cNvPr id="3" name="図 2">
            <a:extLst>
              <a:ext uri="{FF2B5EF4-FFF2-40B4-BE49-F238E27FC236}">
                <a16:creationId xmlns:a16="http://schemas.microsoft.com/office/drawing/2014/main" xmlns="" id="{F0A5C775-22D1-D158-B044-0F3E3B76E79C}"/>
              </a:ext>
            </a:extLst>
          </p:cNvPr>
          <p:cNvPicPr>
            <a:picLocks noChangeAspect="1"/>
          </p:cNvPicPr>
          <p:nvPr/>
        </p:nvPicPr>
        <p:blipFill>
          <a:blip r:embed="rId8"/>
          <a:stretch>
            <a:fillRect/>
          </a:stretch>
        </p:blipFill>
        <p:spPr>
          <a:xfrm>
            <a:off x="107874" y="3308638"/>
            <a:ext cx="7273158" cy="4121253"/>
          </a:xfrm>
          <a:prstGeom prst="rect">
            <a:avLst/>
          </a:prstGeom>
        </p:spPr>
      </p:pic>
      <p:pic>
        <p:nvPicPr>
          <p:cNvPr id="8" name="図 7">
            <a:extLst>
              <a:ext uri="{FF2B5EF4-FFF2-40B4-BE49-F238E27FC236}">
                <a16:creationId xmlns:a16="http://schemas.microsoft.com/office/drawing/2014/main" xmlns="" id="{9A90AE68-349C-0A21-2783-00D2241B3B69}"/>
              </a:ext>
            </a:extLst>
          </p:cNvPr>
          <p:cNvPicPr>
            <a:picLocks noChangeAspect="1"/>
          </p:cNvPicPr>
          <p:nvPr/>
        </p:nvPicPr>
        <p:blipFill>
          <a:blip r:embed="rId9"/>
          <a:stretch>
            <a:fillRect/>
          </a:stretch>
        </p:blipFill>
        <p:spPr>
          <a:xfrm>
            <a:off x="6352068" y="3460117"/>
            <a:ext cx="1012024" cy="1353429"/>
          </a:xfrm>
          <a:prstGeom prst="rect">
            <a:avLst/>
          </a:prstGeom>
        </p:spPr>
      </p:pic>
      <p:sp>
        <p:nvSpPr>
          <p:cNvPr id="11" name="タイトル 11">
            <a:extLst>
              <a:ext uri="{FF2B5EF4-FFF2-40B4-BE49-F238E27FC236}">
                <a16:creationId xmlns:a16="http://schemas.microsoft.com/office/drawing/2014/main" xmlns="" id="{958CF28F-4D5A-EA0E-20BB-08377D64A36E}"/>
              </a:ext>
            </a:extLst>
          </p:cNvPr>
          <p:cNvSpPr txBox="1">
            <a:spLocks/>
          </p:cNvSpPr>
          <p:nvPr/>
        </p:nvSpPr>
        <p:spPr>
          <a:xfrm>
            <a:off x="179890" y="7431747"/>
            <a:ext cx="7176922" cy="372907"/>
          </a:xfrm>
          <a:prstGeom prst="rect">
            <a:avLst/>
          </a:prstGeom>
          <a:solidFill>
            <a:srgbClr val="66CCFF"/>
          </a:solidFill>
        </p:spPr>
        <p:txBody>
          <a:bodyPr vert="horz" lIns="99569" tIns="49785" rIns="99569" bIns="49785" rtlCol="0" anchor="ctr">
            <a:normAutofit fontScale="90000" lnSpcReduction="10000"/>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2000" b="1" dirty="0"/>
              <a:t>新入職員紹介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図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8" y="0"/>
            <a:ext cx="7606109" cy="10693400"/>
          </a:xfrm>
          <a:prstGeom prst="rect">
            <a:avLst/>
          </a:prstGeom>
        </p:spPr>
      </p:pic>
      <p:pic>
        <p:nvPicPr>
          <p:cNvPr id="2" name="図 1">
            <a:extLst>
              <a:ext uri="{FF2B5EF4-FFF2-40B4-BE49-F238E27FC236}">
                <a16:creationId xmlns:a16="http://schemas.microsoft.com/office/drawing/2014/main" xmlns="" id="{F4B3EC49-C256-40BC-8C3B-DC48F47D0002}"/>
              </a:ext>
            </a:extLst>
          </p:cNvPr>
          <p:cNvPicPr>
            <a:picLocks noChangeAspect="1"/>
          </p:cNvPicPr>
          <p:nvPr/>
        </p:nvPicPr>
        <p:blipFill>
          <a:blip r:embed="rId3"/>
          <a:stretch>
            <a:fillRect/>
          </a:stretch>
        </p:blipFill>
        <p:spPr>
          <a:xfrm>
            <a:off x="761360" y="1420693"/>
            <a:ext cx="6386987" cy="612461"/>
          </a:xfrm>
          <a:prstGeom prst="rect">
            <a:avLst/>
          </a:prstGeom>
        </p:spPr>
      </p:pic>
      <p:sp>
        <p:nvSpPr>
          <p:cNvPr id="7" name="テキスト ボックス 6"/>
          <p:cNvSpPr txBox="1"/>
          <p:nvPr/>
        </p:nvSpPr>
        <p:spPr>
          <a:xfrm>
            <a:off x="744905" y="1399515"/>
            <a:ext cx="6552728" cy="646331"/>
          </a:xfrm>
          <a:prstGeom prst="rect">
            <a:avLst/>
          </a:prstGeom>
          <a:noFill/>
        </p:spPr>
        <p:txBody>
          <a:bodyPr wrap="square" rtlCol="0">
            <a:spAutoFit/>
          </a:bodyPr>
          <a:lstStyle/>
          <a:p>
            <a:r>
              <a:rPr lang="ja-JP" altLang="en-US" sz="2400" dirty="0">
                <a:solidFill>
                  <a:prstClr val="black"/>
                </a:solidFill>
                <a:latin typeface="Candara"/>
                <a:ea typeface="HGP明朝E"/>
              </a:rPr>
              <a:t>　</a:t>
            </a:r>
            <a:r>
              <a:rPr lang="ja-JP" altLang="en-US" sz="3600" dirty="0">
                <a:solidFill>
                  <a:prstClr val="black"/>
                </a:solidFill>
                <a:latin typeface="Candara"/>
                <a:ea typeface="HGP明朝E"/>
              </a:rPr>
              <a:t>通所リハビリテーションセンター</a:t>
            </a:r>
            <a:r>
              <a:rPr lang="ja-JP" altLang="en-US" sz="2400" dirty="0">
                <a:solidFill>
                  <a:prstClr val="black"/>
                </a:solidFill>
                <a:latin typeface="Candara"/>
                <a:ea typeface="HGP明朝E"/>
              </a:rPr>
              <a:t>　</a:t>
            </a:r>
            <a:endParaRPr lang="en-US" altLang="ja-JP" sz="2400" dirty="0">
              <a:solidFill>
                <a:prstClr val="black"/>
              </a:solidFill>
              <a:latin typeface="Candara"/>
              <a:ea typeface="HGP明朝E"/>
            </a:endParaRPr>
          </a:p>
        </p:txBody>
      </p:sp>
      <p:sp>
        <p:nvSpPr>
          <p:cNvPr id="17" name="正方形/長方形 16"/>
          <p:cNvSpPr/>
          <p:nvPr/>
        </p:nvSpPr>
        <p:spPr>
          <a:xfrm>
            <a:off x="4858707" y="9900533"/>
            <a:ext cx="2837883" cy="359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8" name="正方形/長方形 17"/>
          <p:cNvSpPr/>
          <p:nvPr/>
        </p:nvSpPr>
        <p:spPr>
          <a:xfrm>
            <a:off x="-135327" y="10004599"/>
            <a:ext cx="4210213" cy="313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553" y="4920952"/>
            <a:ext cx="2977219" cy="18138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86" y="2971771"/>
            <a:ext cx="2965563" cy="18231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905" y="7578712"/>
            <a:ext cx="2925444" cy="1855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51794" y="7596753"/>
            <a:ext cx="2977219" cy="18374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図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4810" y="4931754"/>
            <a:ext cx="2844409" cy="17922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テキスト ボックス 10"/>
          <p:cNvSpPr txBox="1"/>
          <p:nvPr/>
        </p:nvSpPr>
        <p:spPr>
          <a:xfrm>
            <a:off x="4428703" y="882204"/>
            <a:ext cx="184731" cy="400110"/>
          </a:xfrm>
          <a:prstGeom prst="rect">
            <a:avLst/>
          </a:prstGeom>
          <a:noFill/>
        </p:spPr>
        <p:txBody>
          <a:bodyPr wrap="none" rtlCol="0">
            <a:spAutoFit/>
          </a:bodyPr>
          <a:lstStyle/>
          <a:p>
            <a:endParaRPr kumimoji="1" lang="ja-JP" altLang="en-US" dirty="0"/>
          </a:p>
        </p:txBody>
      </p:sp>
      <p:sp>
        <p:nvSpPr>
          <p:cNvPr id="12" name="円/楕円 11"/>
          <p:cNvSpPr/>
          <p:nvPr/>
        </p:nvSpPr>
        <p:spPr>
          <a:xfrm>
            <a:off x="1721826" y="2093764"/>
            <a:ext cx="5551791" cy="685083"/>
          </a:xfrm>
          <a:prstGeom prst="ellipse">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0" name="テキスト ボックス 19"/>
          <p:cNvSpPr txBox="1"/>
          <p:nvPr/>
        </p:nvSpPr>
        <p:spPr>
          <a:xfrm>
            <a:off x="2563311" y="2107730"/>
            <a:ext cx="4267777" cy="707886"/>
          </a:xfrm>
          <a:prstGeom prst="rect">
            <a:avLst/>
          </a:prstGeom>
          <a:noFill/>
        </p:spPr>
        <p:txBody>
          <a:bodyPr wrap="square" rtlCol="0">
            <a:spAutoFit/>
          </a:bodyPr>
          <a:lstStyle/>
          <a:p>
            <a:r>
              <a:rPr kumimoji="1" lang="ja-JP" altLang="en-US" b="1" dirty="0">
                <a:solidFill>
                  <a:schemeClr val="bg1"/>
                </a:solidFill>
              </a:rPr>
              <a:t>七夕の飾りつけをしました。</a:t>
            </a:r>
            <a:endParaRPr kumimoji="1" lang="en-US" altLang="ja-JP" b="1" dirty="0">
              <a:solidFill>
                <a:schemeClr val="bg1"/>
              </a:solidFill>
            </a:endParaRPr>
          </a:p>
          <a:p>
            <a:r>
              <a:rPr lang="ja-JP" altLang="en-US" b="1" dirty="0">
                <a:solidFill>
                  <a:schemeClr val="bg1"/>
                </a:solidFill>
              </a:rPr>
              <a:t>　　　皆様の願いが叶います様に・・・</a:t>
            </a:r>
            <a:endParaRPr kumimoji="1" lang="ja-JP" altLang="en-US" b="1" dirty="0">
              <a:solidFill>
                <a:schemeClr val="bg1"/>
              </a:solidFill>
            </a:endParaRPr>
          </a:p>
        </p:txBody>
      </p:sp>
      <p:sp>
        <p:nvSpPr>
          <p:cNvPr id="21" name="円/楕円 20"/>
          <p:cNvSpPr/>
          <p:nvPr/>
        </p:nvSpPr>
        <p:spPr>
          <a:xfrm>
            <a:off x="662676" y="6796728"/>
            <a:ext cx="4802401" cy="72008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87273" y="6956616"/>
            <a:ext cx="4577803" cy="400110"/>
          </a:xfrm>
          <a:prstGeom prst="rect">
            <a:avLst/>
          </a:prstGeom>
          <a:noFill/>
        </p:spPr>
        <p:txBody>
          <a:bodyPr wrap="square" rtlCol="0">
            <a:spAutoFit/>
          </a:bodyPr>
          <a:lstStyle/>
          <a:p>
            <a:r>
              <a:rPr lang="ja-JP" altLang="en-US" b="1" dirty="0">
                <a:solidFill>
                  <a:srgbClr val="0070C0"/>
                </a:solidFill>
              </a:rPr>
              <a:t>七夕そうめん</a:t>
            </a:r>
            <a:r>
              <a:rPr kumimoji="1" lang="ja-JP" altLang="en-US" b="1" dirty="0"/>
              <a:t>を美味しく</a:t>
            </a:r>
            <a:r>
              <a:rPr kumimoji="1" lang="ja-JP" altLang="en-US" b="1" dirty="0" smtClean="0"/>
              <a:t>いただきました</a:t>
            </a:r>
            <a:r>
              <a:rPr kumimoji="1" lang="ja-JP" altLang="en-US" b="1" dirty="0"/>
              <a:t>。</a:t>
            </a:r>
          </a:p>
        </p:txBody>
      </p:sp>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91492" y="2946332"/>
            <a:ext cx="2897824" cy="18362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図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2832" y="2049448"/>
            <a:ext cx="1014978" cy="908867"/>
          </a:xfrm>
          <a:prstGeom prst="rect">
            <a:avLst/>
          </a:prstGeom>
        </p:spPr>
      </p:pic>
      <p:pic>
        <p:nvPicPr>
          <p:cNvPr id="1026" name="Picture 2" descr="ソース画像を表示"/>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07472" y="6766096"/>
            <a:ext cx="1131747" cy="8234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10811" y="4253002"/>
            <a:ext cx="1586388" cy="105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xmlns="" id="{AF60C64E-15A3-43D9-8E6B-53DF03D1950D}"/>
              </a:ext>
            </a:extLst>
          </p:cNvPr>
          <p:cNvGrpSpPr/>
          <p:nvPr/>
        </p:nvGrpSpPr>
        <p:grpSpPr>
          <a:xfrm>
            <a:off x="478218" y="238480"/>
            <a:ext cx="6604827" cy="720865"/>
            <a:chOff x="1764407" y="162124"/>
            <a:chExt cx="4032448" cy="720865"/>
          </a:xfrm>
        </p:grpSpPr>
        <p:sp>
          <p:nvSpPr>
            <p:cNvPr id="13" name="テキスト ボックス 12">
              <a:extLst>
                <a:ext uri="{FF2B5EF4-FFF2-40B4-BE49-F238E27FC236}">
                  <a16:creationId xmlns:a16="http://schemas.microsoft.com/office/drawing/2014/main" xmlns="" id="{C0B6EA81-DFB7-42EF-8823-2A905351C7F4}"/>
                </a:ext>
              </a:extLst>
            </p:cNvPr>
            <p:cNvSpPr txBox="1"/>
            <p:nvPr/>
          </p:nvSpPr>
          <p:spPr>
            <a:xfrm>
              <a:off x="2107135" y="234132"/>
              <a:ext cx="3346993"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sz="2800" dirty="0">
                  <a:ln>
                    <a:solidFill>
                      <a:srgbClr val="66CCFF"/>
                    </a:solidFill>
                  </a:ln>
                </a:rPr>
                <a:t>七夕行事食</a:t>
              </a:r>
              <a:endParaRPr kumimoji="1" lang="en-US" altLang="ja-JP" sz="2800" dirty="0">
                <a:ln>
                  <a:solidFill>
                    <a:srgbClr val="66CCFF"/>
                  </a:solidFill>
                </a:ln>
              </a:endParaRPr>
            </a:p>
          </p:txBody>
        </p:sp>
        <p:sp>
          <p:nvSpPr>
            <p:cNvPr id="14" name="四角形: 角を丸くする 13">
              <a:extLst>
                <a:ext uri="{FF2B5EF4-FFF2-40B4-BE49-F238E27FC236}">
                  <a16:creationId xmlns:a16="http://schemas.microsoft.com/office/drawing/2014/main" xmlns="" id="{C29B0EC9-6A70-4678-8823-9B793D2D7CF4}"/>
                </a:ext>
              </a:extLst>
            </p:cNvPr>
            <p:cNvSpPr/>
            <p:nvPr/>
          </p:nvSpPr>
          <p:spPr>
            <a:xfrm>
              <a:off x="1764407" y="162124"/>
              <a:ext cx="4032448" cy="720865"/>
            </a:xfrm>
            <a:prstGeom prst="roundRect">
              <a:avLst/>
            </a:prstGeom>
            <a:noFill/>
            <a:ln w="730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xmlns="" id="{A6BCCA70-475F-4822-BCC5-E44252B02E8F}"/>
              </a:ext>
            </a:extLst>
          </p:cNvPr>
          <p:cNvGrpSpPr/>
          <p:nvPr/>
        </p:nvGrpSpPr>
        <p:grpSpPr>
          <a:xfrm>
            <a:off x="385763" y="8587060"/>
            <a:ext cx="6787197" cy="2013731"/>
            <a:chOff x="98187" y="4286287"/>
            <a:chExt cx="7345663" cy="2500585"/>
          </a:xfrm>
        </p:grpSpPr>
        <p:sp>
          <p:nvSpPr>
            <p:cNvPr id="5" name="テキスト ボックス 4">
              <a:extLst>
                <a:ext uri="{FF2B5EF4-FFF2-40B4-BE49-F238E27FC236}">
                  <a16:creationId xmlns:a16="http://schemas.microsoft.com/office/drawing/2014/main" xmlns="" id="{EB1514BB-D5BC-4B39-A5AB-DF28F8962D32}"/>
                </a:ext>
              </a:extLst>
            </p:cNvPr>
            <p:cNvSpPr txBox="1"/>
            <p:nvPr/>
          </p:nvSpPr>
          <p:spPr>
            <a:xfrm>
              <a:off x="161007" y="4379095"/>
              <a:ext cx="7282843" cy="2407777"/>
            </a:xfrm>
            <a:prstGeom prst="rect">
              <a:avLst/>
            </a:prstGeom>
            <a:noFill/>
            <a:ln w="28575">
              <a:noFill/>
            </a:ln>
          </p:spPr>
          <p:txBody>
            <a:bodyPr wrap="square" rtlCol="0">
              <a:spAutoFit/>
            </a:bodyPr>
            <a:lstStyle/>
            <a:p>
              <a:r>
                <a:rPr lang="ja-JP" altLang="en-US" sz="1800" b="1" dirty="0"/>
                <a:t>７月２３日は土用の丑の日でした。</a:t>
              </a:r>
              <a:endParaRPr lang="en-US" altLang="ja-JP" sz="1800" b="1" dirty="0"/>
            </a:p>
            <a:p>
              <a:r>
                <a:rPr kumimoji="1" lang="ja-JP" altLang="en-US" sz="1800" b="1" dirty="0"/>
                <a:t>今年はアレンジして刻みうなぎ丼を提供させていただきました。うなぎは食べやすいようカットし、錦糸卵や生姜の甘酢漬を彩りよく盛り付けました。一緒に提供したきゅうりの酢みそ和えや呉汁も相性よく、皆様、笑顔で喜ばれておりました。</a:t>
              </a:r>
              <a:endParaRPr kumimoji="1" lang="en-US" altLang="ja-JP" sz="1800" b="1" dirty="0"/>
            </a:p>
            <a:p>
              <a:endParaRPr kumimoji="1" lang="en-US" altLang="ja-JP" sz="1000" b="1" dirty="0"/>
            </a:p>
            <a:p>
              <a:pPr algn="r"/>
              <a:r>
                <a:rPr kumimoji="1" lang="ja-JP" altLang="en-US" sz="1800" b="1" dirty="0"/>
                <a:t>栄養給食科　</a:t>
              </a:r>
              <a:r>
                <a:rPr lang="ja-JP" altLang="en-US" sz="1800" b="1" dirty="0"/>
                <a:t>調理師　河野　強</a:t>
              </a:r>
              <a:r>
                <a:rPr kumimoji="1" lang="ja-JP" altLang="en-US" sz="1800" b="1" dirty="0"/>
                <a:t>　</a:t>
              </a:r>
              <a:r>
                <a:rPr lang="en-US" altLang="ja-JP" b="1" dirty="0"/>
                <a:t>	</a:t>
              </a:r>
              <a:endParaRPr kumimoji="1" lang="ja-JP" altLang="en-US" b="1" dirty="0"/>
            </a:p>
          </p:txBody>
        </p:sp>
        <p:sp>
          <p:nvSpPr>
            <p:cNvPr id="16" name="四角形: 角を丸くする 15">
              <a:extLst>
                <a:ext uri="{FF2B5EF4-FFF2-40B4-BE49-F238E27FC236}">
                  <a16:creationId xmlns:a16="http://schemas.microsoft.com/office/drawing/2014/main" xmlns="" id="{283168F1-6BFD-455C-8BD2-657AC7D636AA}"/>
                </a:ext>
              </a:extLst>
            </p:cNvPr>
            <p:cNvSpPr/>
            <p:nvPr/>
          </p:nvSpPr>
          <p:spPr>
            <a:xfrm>
              <a:off x="98187" y="4286287"/>
              <a:ext cx="7282843" cy="2407777"/>
            </a:xfrm>
            <a:prstGeom prst="roundRect">
              <a:avLst/>
            </a:prstGeom>
            <a:no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sp>
        <p:nvSpPr>
          <p:cNvPr id="12" name="テキスト ボックス 11">
            <a:extLst>
              <a:ext uri="{FF2B5EF4-FFF2-40B4-BE49-F238E27FC236}">
                <a16:creationId xmlns:a16="http://schemas.microsoft.com/office/drawing/2014/main" xmlns="" id="{12A665C4-1E2F-4277-9B89-9D4B535D6EC5}"/>
              </a:ext>
            </a:extLst>
          </p:cNvPr>
          <p:cNvSpPr txBox="1"/>
          <p:nvPr/>
        </p:nvSpPr>
        <p:spPr>
          <a:xfrm>
            <a:off x="4860750" y="1135810"/>
            <a:ext cx="2312209" cy="3139321"/>
          </a:xfrm>
          <a:prstGeom prst="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wrap="square" rtlCol="0">
            <a:spAutoFit/>
          </a:bodyPr>
          <a:lstStyle/>
          <a:p>
            <a:pPr algn="ctr"/>
            <a:r>
              <a:rPr kumimoji="1" lang="ja-JP" altLang="en-US" sz="1800" b="1" dirty="0">
                <a:latin typeface="HGP明朝B" panose="02020800000000000000" pitchFamily="18" charset="-128"/>
                <a:ea typeface="HGP明朝B" panose="02020800000000000000" pitchFamily="18" charset="-128"/>
              </a:rPr>
              <a:t>～お品書き～</a:t>
            </a:r>
            <a:endParaRPr kumimoji="1" lang="en-US" altLang="ja-JP" sz="1800" b="1" dirty="0">
              <a:latin typeface="HGP明朝B" panose="02020800000000000000" pitchFamily="18" charset="-128"/>
              <a:ea typeface="HGP明朝B" panose="02020800000000000000" pitchFamily="18" charset="-128"/>
            </a:endParaRPr>
          </a:p>
          <a:p>
            <a:pPr algn="ctr"/>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・七夕そうめん</a:t>
            </a:r>
            <a:endParaRPr kumimoji="1" lang="en-US" altLang="ja-JP" sz="1800" b="1" dirty="0">
              <a:latin typeface="HGP明朝B" panose="02020800000000000000" pitchFamily="18" charset="-128"/>
              <a:ea typeface="HGP明朝B" panose="02020800000000000000" pitchFamily="18" charset="-128"/>
            </a:endParaRPr>
          </a:p>
          <a:p>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・夏野菜の天ぷら</a:t>
            </a:r>
            <a:endParaRPr kumimoji="1" lang="en-US" altLang="ja-JP" sz="1800" b="1" dirty="0">
              <a:latin typeface="HGP明朝B" panose="02020800000000000000" pitchFamily="18" charset="-128"/>
              <a:ea typeface="HGP明朝B" panose="02020800000000000000" pitchFamily="18" charset="-128"/>
            </a:endParaRPr>
          </a:p>
          <a:p>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・にんじんしりしり</a:t>
            </a:r>
            <a:endParaRPr kumimoji="1" lang="en-US" altLang="ja-JP" sz="1800" b="1" dirty="0">
              <a:latin typeface="HGP明朝B" panose="02020800000000000000" pitchFamily="18" charset="-128"/>
              <a:ea typeface="HGP明朝B" panose="02020800000000000000" pitchFamily="18" charset="-128"/>
            </a:endParaRPr>
          </a:p>
          <a:p>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・水ようかん</a:t>
            </a:r>
            <a:endParaRPr kumimoji="1" lang="en-US" altLang="ja-JP" sz="1800" b="1" dirty="0">
              <a:latin typeface="HGP明朝B" panose="02020800000000000000" pitchFamily="18" charset="-128"/>
              <a:ea typeface="HGP明朝B" panose="02020800000000000000" pitchFamily="18" charset="-128"/>
            </a:endParaRPr>
          </a:p>
          <a:p>
            <a:pPr algn="ctr"/>
            <a:endParaRPr lang="en-US" altLang="ja-JP" sz="1800" dirty="0">
              <a:latin typeface="HGP明朝B" panose="02020800000000000000" pitchFamily="18" charset="-128"/>
              <a:ea typeface="HGP明朝B" panose="02020800000000000000" pitchFamily="18" charset="-128"/>
            </a:endParaRPr>
          </a:p>
          <a:p>
            <a:pPr algn="ctr"/>
            <a:endParaRPr kumimoji="1" lang="en-US" altLang="ja-JP" sz="1800" dirty="0">
              <a:latin typeface="HGP明朝B" panose="02020800000000000000" pitchFamily="18" charset="-128"/>
              <a:ea typeface="HGP明朝B" panose="02020800000000000000" pitchFamily="18" charset="-128"/>
            </a:endParaRPr>
          </a:p>
        </p:txBody>
      </p:sp>
      <p:pic>
        <p:nvPicPr>
          <p:cNvPr id="4" name="図 3">
            <a:extLst>
              <a:ext uri="{FF2B5EF4-FFF2-40B4-BE49-F238E27FC236}">
                <a16:creationId xmlns:a16="http://schemas.microsoft.com/office/drawing/2014/main" xmlns="" id="{376BAB2D-D785-FF51-7809-3C4E6AF3C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218" y="1135810"/>
            <a:ext cx="4185762" cy="3139321"/>
          </a:xfrm>
          <a:prstGeom prst="rect">
            <a:avLst/>
          </a:prstGeom>
        </p:spPr>
      </p:pic>
      <p:pic>
        <p:nvPicPr>
          <p:cNvPr id="15" name="図 14">
            <a:extLst>
              <a:ext uri="{FF2B5EF4-FFF2-40B4-BE49-F238E27FC236}">
                <a16:creationId xmlns:a16="http://schemas.microsoft.com/office/drawing/2014/main" xmlns="" id="{9AA7CDB6-B943-49DD-162B-F292B6EEC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055" y="5346700"/>
            <a:ext cx="4185759" cy="3139320"/>
          </a:xfrm>
          <a:prstGeom prst="rect">
            <a:avLst/>
          </a:prstGeom>
        </p:spPr>
      </p:pic>
      <p:grpSp>
        <p:nvGrpSpPr>
          <p:cNvPr id="19" name="グループ化 18">
            <a:extLst>
              <a:ext uri="{FF2B5EF4-FFF2-40B4-BE49-F238E27FC236}">
                <a16:creationId xmlns:a16="http://schemas.microsoft.com/office/drawing/2014/main" xmlns="" id="{C81806D8-994A-CFCC-E2F4-3716DF3AEB0C}"/>
              </a:ext>
            </a:extLst>
          </p:cNvPr>
          <p:cNvGrpSpPr/>
          <p:nvPr/>
        </p:nvGrpSpPr>
        <p:grpSpPr>
          <a:xfrm>
            <a:off x="478218" y="4482604"/>
            <a:ext cx="6604827" cy="720865"/>
            <a:chOff x="1764407" y="162124"/>
            <a:chExt cx="4032448" cy="720865"/>
          </a:xfrm>
        </p:grpSpPr>
        <p:sp>
          <p:nvSpPr>
            <p:cNvPr id="20" name="テキスト ボックス 19">
              <a:extLst>
                <a:ext uri="{FF2B5EF4-FFF2-40B4-BE49-F238E27FC236}">
                  <a16:creationId xmlns:a16="http://schemas.microsoft.com/office/drawing/2014/main" xmlns="" id="{01AD014A-FD31-C8CF-E270-A7592DC582CE}"/>
                </a:ext>
              </a:extLst>
            </p:cNvPr>
            <p:cNvSpPr txBox="1"/>
            <p:nvPr/>
          </p:nvSpPr>
          <p:spPr>
            <a:xfrm>
              <a:off x="2107135" y="234132"/>
              <a:ext cx="3346993"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a:ln>
                    <a:solidFill>
                      <a:schemeClr val="accent6">
                        <a:lumMod val="75000"/>
                      </a:schemeClr>
                    </a:solidFill>
                  </a:ln>
                </a:rPr>
                <a:t>土用丑の日</a:t>
              </a:r>
              <a:endParaRPr kumimoji="1" lang="en-US" altLang="ja-JP" sz="2800" dirty="0">
                <a:ln>
                  <a:solidFill>
                    <a:schemeClr val="accent6">
                      <a:lumMod val="75000"/>
                    </a:schemeClr>
                  </a:solidFill>
                </a:ln>
              </a:endParaRPr>
            </a:p>
          </p:txBody>
        </p:sp>
        <p:sp>
          <p:nvSpPr>
            <p:cNvPr id="21" name="四角形: 角を丸くする 20">
              <a:extLst>
                <a:ext uri="{FF2B5EF4-FFF2-40B4-BE49-F238E27FC236}">
                  <a16:creationId xmlns:a16="http://schemas.microsoft.com/office/drawing/2014/main" xmlns="" id="{470FFDDA-D385-8188-9F2F-9384C9D82434}"/>
                </a:ext>
              </a:extLst>
            </p:cNvPr>
            <p:cNvSpPr/>
            <p:nvPr/>
          </p:nvSpPr>
          <p:spPr>
            <a:xfrm>
              <a:off x="1764407" y="162124"/>
              <a:ext cx="4032448" cy="720865"/>
            </a:xfrm>
            <a:prstGeom prst="roundRect">
              <a:avLst/>
            </a:prstGeom>
            <a:noFill/>
            <a:ln w="730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xmlns="" id="{3B3946F1-3C52-67C6-4086-4A2AF7D29D0B}"/>
              </a:ext>
            </a:extLst>
          </p:cNvPr>
          <p:cNvSpPr txBox="1"/>
          <p:nvPr/>
        </p:nvSpPr>
        <p:spPr>
          <a:xfrm>
            <a:off x="478218" y="5346700"/>
            <a:ext cx="2312209" cy="313932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vert="horz" wrap="square" rtlCol="0">
            <a:spAutoFit/>
          </a:bodyPr>
          <a:lstStyle/>
          <a:p>
            <a:pPr algn="ctr"/>
            <a:r>
              <a:rPr kumimoji="1" lang="ja-JP" altLang="en-US" sz="1800" b="1" dirty="0">
                <a:latin typeface="HGP明朝B" panose="02020800000000000000" pitchFamily="18" charset="-128"/>
                <a:ea typeface="HGP明朝B" panose="02020800000000000000" pitchFamily="18" charset="-128"/>
              </a:rPr>
              <a:t>～お品書き～</a:t>
            </a:r>
            <a:endParaRPr kumimoji="1" lang="en-US" altLang="ja-JP" sz="1800" b="1" dirty="0">
              <a:latin typeface="HGP明朝B" panose="02020800000000000000" pitchFamily="18" charset="-128"/>
              <a:ea typeface="HGP明朝B" panose="02020800000000000000" pitchFamily="18" charset="-128"/>
            </a:endParaRPr>
          </a:p>
          <a:p>
            <a:pPr algn="ctr"/>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・刻みうなぎ丼</a:t>
            </a:r>
            <a:endParaRPr kumimoji="1" lang="en-US" altLang="ja-JP" sz="1800" b="1" dirty="0">
              <a:latin typeface="HGP明朝B" panose="02020800000000000000" pitchFamily="18" charset="-128"/>
              <a:ea typeface="HGP明朝B" panose="02020800000000000000" pitchFamily="18" charset="-128"/>
            </a:endParaRPr>
          </a:p>
          <a:p>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・きゅうりの酢みそ和え</a:t>
            </a:r>
            <a:endParaRPr kumimoji="1" lang="en-US" altLang="ja-JP" sz="1800" b="1" dirty="0">
              <a:latin typeface="HGP明朝B" panose="02020800000000000000" pitchFamily="18" charset="-128"/>
              <a:ea typeface="HGP明朝B" panose="02020800000000000000" pitchFamily="18" charset="-128"/>
            </a:endParaRPr>
          </a:p>
          <a:p>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・呉汁</a:t>
            </a:r>
            <a:endParaRPr kumimoji="1" lang="en-US" altLang="ja-JP" sz="1800" b="1" dirty="0">
              <a:latin typeface="HGP明朝B" panose="02020800000000000000" pitchFamily="18" charset="-128"/>
              <a:ea typeface="HGP明朝B" panose="02020800000000000000" pitchFamily="18" charset="-128"/>
            </a:endParaRPr>
          </a:p>
          <a:p>
            <a:endParaRPr lang="en-US" altLang="ja-JP" sz="1800" b="1" dirty="0">
              <a:latin typeface="HGP明朝B" panose="02020800000000000000" pitchFamily="18" charset="-128"/>
              <a:ea typeface="HGP明朝B" panose="02020800000000000000" pitchFamily="18" charset="-128"/>
            </a:endParaRPr>
          </a:p>
          <a:p>
            <a:r>
              <a:rPr kumimoji="1" lang="ja-JP" altLang="en-US" sz="1800" b="1" dirty="0">
                <a:latin typeface="HGP明朝B" panose="02020800000000000000" pitchFamily="18" charset="-128"/>
                <a:ea typeface="HGP明朝B" panose="02020800000000000000" pitchFamily="18" charset="-128"/>
              </a:rPr>
              <a:t>・果物（オレンジ）</a:t>
            </a:r>
            <a:endParaRPr kumimoji="1" lang="en-US" altLang="ja-JP" sz="1800" b="1" dirty="0">
              <a:latin typeface="HGP明朝B" panose="02020800000000000000" pitchFamily="18" charset="-128"/>
              <a:ea typeface="HGP明朝B" panose="02020800000000000000" pitchFamily="18" charset="-128"/>
            </a:endParaRPr>
          </a:p>
          <a:p>
            <a:pPr algn="ctr"/>
            <a:endParaRPr lang="en-US" altLang="ja-JP" sz="1800" b="1" dirty="0">
              <a:latin typeface="HGP明朝B" panose="02020800000000000000" pitchFamily="18" charset="-128"/>
              <a:ea typeface="HGP明朝B" panose="02020800000000000000" pitchFamily="18" charset="-128"/>
            </a:endParaRPr>
          </a:p>
          <a:p>
            <a:pPr algn="ctr"/>
            <a:endParaRPr kumimoji="1" lang="en-US" altLang="ja-JP" sz="1800"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23266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1">
            <a:extLst>
              <a:ext uri="{FF2B5EF4-FFF2-40B4-BE49-F238E27FC236}">
                <a16:creationId xmlns:a16="http://schemas.microsoft.com/office/drawing/2014/main" xmlns="" id="{9B9D383E-680B-4CB0-9097-4AFD9B21DAC0}"/>
              </a:ext>
            </a:extLst>
          </p:cNvPr>
          <p:cNvSpPr txBox="1">
            <a:spLocks/>
          </p:cNvSpPr>
          <p:nvPr/>
        </p:nvSpPr>
        <p:spPr>
          <a:xfrm>
            <a:off x="265076" y="306139"/>
            <a:ext cx="7115955" cy="542985"/>
          </a:xfrm>
          <a:prstGeom prst="rect">
            <a:avLst/>
          </a:prstGeom>
          <a:solidFill>
            <a:srgbClr val="66CCFF"/>
          </a:solidFill>
        </p:spPr>
        <p:txBody>
          <a:bodyPr vert="horz" lIns="99569" tIns="49785" rIns="99569" bIns="49785" rtlCol="0" anchor="ctr">
            <a:normAutofit fontScale="97500"/>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2500" b="1" dirty="0">
                <a:latin typeface="+mj-ea"/>
              </a:rPr>
              <a:t>クリニカルインディケーター　</a:t>
            </a:r>
            <a:r>
              <a:rPr lang="en-US" altLang="ja-JP" sz="2500" b="1" dirty="0">
                <a:latin typeface="+mj-ea"/>
              </a:rPr>
              <a:t>2022</a:t>
            </a:r>
            <a:r>
              <a:rPr lang="ja-JP" altLang="en-US" sz="2500" b="1" dirty="0">
                <a:latin typeface="+mj-ea"/>
              </a:rPr>
              <a:t>年（令和</a:t>
            </a:r>
            <a:r>
              <a:rPr lang="en-US" altLang="ja-JP" sz="2500" b="1" dirty="0">
                <a:latin typeface="+mj-ea"/>
              </a:rPr>
              <a:t>4</a:t>
            </a:r>
            <a:r>
              <a:rPr lang="ja-JP" altLang="en-US" sz="2500" b="1" dirty="0">
                <a:latin typeface="+mj-ea"/>
              </a:rPr>
              <a:t>年）</a:t>
            </a:r>
          </a:p>
        </p:txBody>
      </p:sp>
      <p:sp>
        <p:nvSpPr>
          <p:cNvPr id="10" name="テキスト ボックス 9">
            <a:extLst>
              <a:ext uri="{FF2B5EF4-FFF2-40B4-BE49-F238E27FC236}">
                <a16:creationId xmlns:a16="http://schemas.microsoft.com/office/drawing/2014/main" xmlns="" id="{F98AA18E-2B04-46A3-80B2-A09D8E95574B}"/>
              </a:ext>
            </a:extLst>
          </p:cNvPr>
          <p:cNvSpPr txBox="1"/>
          <p:nvPr/>
        </p:nvSpPr>
        <p:spPr>
          <a:xfrm>
            <a:off x="478858" y="895903"/>
            <a:ext cx="3252235" cy="276999"/>
          </a:xfrm>
          <a:prstGeom prst="rect">
            <a:avLst/>
          </a:prstGeom>
          <a:noFill/>
          <a:ln>
            <a:noFill/>
          </a:ln>
        </p:spPr>
        <p:txBody>
          <a:bodyPr wrap="square" rtlCol="0">
            <a:spAutoFit/>
          </a:bodyPr>
          <a:lstStyle/>
          <a:p>
            <a:pPr algn="ctr"/>
            <a:r>
              <a:rPr kumimoji="1" lang="ja-JP" altLang="en-US" sz="1200" dirty="0"/>
              <a:t> 前方連携の状況（令和</a:t>
            </a:r>
            <a:r>
              <a:rPr lang="en-US" altLang="ja-JP" sz="1200" dirty="0"/>
              <a:t>4</a:t>
            </a:r>
            <a:r>
              <a:rPr kumimoji="1" lang="ja-JP" altLang="en-US" sz="1200" dirty="0"/>
              <a:t>年</a:t>
            </a:r>
            <a:r>
              <a:rPr kumimoji="1" lang="en-US" altLang="ja-JP" sz="1200" dirty="0"/>
              <a:t>1</a:t>
            </a:r>
            <a:r>
              <a:rPr kumimoji="1" lang="ja-JP" altLang="en-US" sz="1200" dirty="0"/>
              <a:t>月～</a:t>
            </a:r>
            <a:r>
              <a:rPr kumimoji="1" lang="en-US" altLang="ja-JP" sz="1200" dirty="0"/>
              <a:t>6</a:t>
            </a:r>
            <a:r>
              <a:rPr kumimoji="1" lang="ja-JP" altLang="en-US" sz="1200" dirty="0"/>
              <a:t>月）ｎ＝</a:t>
            </a:r>
            <a:r>
              <a:rPr kumimoji="1" lang="en-US" altLang="ja-JP" sz="1200" dirty="0"/>
              <a:t>101</a:t>
            </a:r>
            <a:endParaRPr lang="en-US" altLang="ja-JP" sz="1200" dirty="0"/>
          </a:p>
        </p:txBody>
      </p:sp>
      <p:sp>
        <p:nvSpPr>
          <p:cNvPr id="11" name="テキスト ボックス 10">
            <a:extLst>
              <a:ext uri="{FF2B5EF4-FFF2-40B4-BE49-F238E27FC236}">
                <a16:creationId xmlns:a16="http://schemas.microsoft.com/office/drawing/2014/main" xmlns="" id="{EB3ECFCD-0595-4A36-9EE1-C1F5597B1657}"/>
              </a:ext>
            </a:extLst>
          </p:cNvPr>
          <p:cNvSpPr txBox="1"/>
          <p:nvPr/>
        </p:nvSpPr>
        <p:spPr>
          <a:xfrm>
            <a:off x="3894199" y="892233"/>
            <a:ext cx="3368267" cy="276999"/>
          </a:xfrm>
          <a:prstGeom prst="rect">
            <a:avLst/>
          </a:prstGeom>
          <a:noFill/>
          <a:ln>
            <a:noFill/>
          </a:ln>
        </p:spPr>
        <p:txBody>
          <a:bodyPr wrap="square" rtlCol="0">
            <a:spAutoFit/>
          </a:bodyPr>
          <a:lstStyle/>
          <a:p>
            <a:pPr algn="ctr"/>
            <a:r>
              <a:rPr kumimoji="1" lang="ja-JP" altLang="en-US" sz="1200" dirty="0"/>
              <a:t>  後方連携の状況（令和</a:t>
            </a:r>
            <a:r>
              <a:rPr lang="en-US" altLang="ja-JP" sz="1200" dirty="0"/>
              <a:t>4</a:t>
            </a:r>
            <a:r>
              <a:rPr lang="ja-JP" altLang="en-US" sz="1200" dirty="0"/>
              <a:t>年</a:t>
            </a:r>
            <a:r>
              <a:rPr lang="en-US" altLang="ja-JP" sz="1200" dirty="0"/>
              <a:t>1</a:t>
            </a:r>
            <a:r>
              <a:rPr lang="ja-JP" altLang="en-US" sz="1200" dirty="0"/>
              <a:t>月～</a:t>
            </a:r>
            <a:r>
              <a:rPr lang="en-US" altLang="ja-JP" sz="1200" dirty="0"/>
              <a:t>6</a:t>
            </a:r>
            <a:r>
              <a:rPr lang="ja-JP" altLang="en-US" sz="1200" dirty="0"/>
              <a:t>月</a:t>
            </a:r>
            <a:r>
              <a:rPr kumimoji="1" lang="ja-JP" altLang="en-US" sz="1200" dirty="0"/>
              <a:t>）　ｎ＝</a:t>
            </a:r>
            <a:r>
              <a:rPr kumimoji="1" lang="en-US" altLang="ja-JP" sz="1200" dirty="0"/>
              <a:t>98</a:t>
            </a:r>
            <a:endParaRPr kumimoji="1" lang="ja-JP" altLang="en-US" sz="1200" dirty="0"/>
          </a:p>
        </p:txBody>
      </p:sp>
      <p:sp>
        <p:nvSpPr>
          <p:cNvPr id="13" name="テキスト ボックス 12">
            <a:extLst>
              <a:ext uri="{FF2B5EF4-FFF2-40B4-BE49-F238E27FC236}">
                <a16:creationId xmlns:a16="http://schemas.microsoft.com/office/drawing/2014/main" xmlns="" id="{951CE754-E621-4A23-BAF2-3F82C8825662}"/>
              </a:ext>
            </a:extLst>
          </p:cNvPr>
          <p:cNvSpPr txBox="1"/>
          <p:nvPr/>
        </p:nvSpPr>
        <p:spPr>
          <a:xfrm>
            <a:off x="497306" y="4026105"/>
            <a:ext cx="3233787" cy="276999"/>
          </a:xfrm>
          <a:prstGeom prst="rect">
            <a:avLst/>
          </a:prstGeom>
          <a:noFill/>
          <a:ln>
            <a:noFill/>
          </a:ln>
        </p:spPr>
        <p:txBody>
          <a:bodyPr wrap="square" rtlCol="0">
            <a:spAutoFit/>
          </a:bodyPr>
          <a:lstStyle/>
          <a:p>
            <a:pPr algn="ctr"/>
            <a:r>
              <a:rPr kumimoji="1" lang="ja-JP" altLang="en-US" sz="1200" dirty="0"/>
              <a:t>医療区分（＊</a:t>
            </a:r>
            <a:r>
              <a:rPr kumimoji="1" lang="en-US" altLang="ja-JP" sz="1200" dirty="0"/>
              <a:t>1</a:t>
            </a:r>
            <a:r>
              <a:rPr kumimoji="1" lang="ja-JP" altLang="en-US" sz="1200" dirty="0"/>
              <a:t>）別入院患者の割合</a:t>
            </a:r>
          </a:p>
        </p:txBody>
      </p:sp>
      <p:sp>
        <p:nvSpPr>
          <p:cNvPr id="14" name="タイトル 13">
            <a:extLst>
              <a:ext uri="{FF2B5EF4-FFF2-40B4-BE49-F238E27FC236}">
                <a16:creationId xmlns:a16="http://schemas.microsoft.com/office/drawing/2014/main" xmlns="" id="{9D55C736-2112-40AF-9F4C-058B97FB00AD}"/>
              </a:ext>
            </a:extLst>
          </p:cNvPr>
          <p:cNvSpPr txBox="1">
            <a:spLocks noGrp="1"/>
          </p:cNvSpPr>
          <p:nvPr>
            <p:ph type="ctrTitle"/>
          </p:nvPr>
        </p:nvSpPr>
        <p:spPr>
          <a:xfrm>
            <a:off x="3897153" y="4026105"/>
            <a:ext cx="3368267" cy="285208"/>
          </a:xfrm>
          <a:prstGeom prst="rect">
            <a:avLst/>
          </a:prstGeom>
          <a:noFill/>
          <a:ln>
            <a:noFill/>
          </a:ln>
        </p:spPr>
        <p:txBody>
          <a:bodyPr wrap="square" rtlCol="0">
            <a:spAutoFit/>
          </a:bodyPr>
          <a:lstStyle/>
          <a:p>
            <a:r>
              <a:rPr kumimoji="1" lang="ja-JP" altLang="en-US" sz="1200" dirty="0"/>
              <a:t>疾患別リハビリテーション（＊</a:t>
            </a:r>
            <a:r>
              <a:rPr kumimoji="1" lang="en-US" altLang="ja-JP" sz="1200" dirty="0"/>
              <a:t>2</a:t>
            </a:r>
            <a:r>
              <a:rPr kumimoji="1" lang="ja-JP" altLang="en-US" sz="1200" dirty="0"/>
              <a:t>）実施単位数</a:t>
            </a:r>
          </a:p>
        </p:txBody>
      </p:sp>
      <p:sp>
        <p:nvSpPr>
          <p:cNvPr id="15" name="タイトル 13">
            <a:extLst>
              <a:ext uri="{FF2B5EF4-FFF2-40B4-BE49-F238E27FC236}">
                <a16:creationId xmlns:a16="http://schemas.microsoft.com/office/drawing/2014/main" xmlns="" id="{26DFA3C5-9D0C-4986-BF28-DBBAD27C84DE}"/>
              </a:ext>
            </a:extLst>
          </p:cNvPr>
          <p:cNvSpPr txBox="1">
            <a:spLocks/>
          </p:cNvSpPr>
          <p:nvPr/>
        </p:nvSpPr>
        <p:spPr>
          <a:xfrm>
            <a:off x="517556" y="7125505"/>
            <a:ext cx="3194265" cy="285208"/>
          </a:xfrm>
          <a:prstGeom prst="rect">
            <a:avLst/>
          </a:prstGeom>
          <a:noFill/>
          <a:ln>
            <a:noFill/>
          </a:ln>
        </p:spPr>
        <p:txBody>
          <a:bodyPr vert="horz" wrap="square" lIns="99569" tIns="49785" rIns="99569" bIns="49785" rtlCol="0" anchor="ctr">
            <a:spAutoFit/>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r>
              <a:rPr lang="ja-JP" altLang="en-US" sz="1200" dirty="0"/>
              <a:t>軽快退院患者におけるＦＩＭ（＊</a:t>
            </a:r>
            <a:r>
              <a:rPr lang="en-US" altLang="ja-JP" sz="1200" dirty="0"/>
              <a:t>3</a:t>
            </a:r>
            <a:r>
              <a:rPr lang="ja-JP" altLang="en-US" sz="1200" dirty="0"/>
              <a:t>）改善値</a:t>
            </a:r>
          </a:p>
        </p:txBody>
      </p:sp>
      <p:sp>
        <p:nvSpPr>
          <p:cNvPr id="16" name="タイトル 13">
            <a:extLst>
              <a:ext uri="{FF2B5EF4-FFF2-40B4-BE49-F238E27FC236}">
                <a16:creationId xmlns:a16="http://schemas.microsoft.com/office/drawing/2014/main" xmlns="" id="{73F30D81-DE25-455D-AE4D-07A5059756A1}"/>
              </a:ext>
            </a:extLst>
          </p:cNvPr>
          <p:cNvSpPr txBox="1">
            <a:spLocks/>
          </p:cNvSpPr>
          <p:nvPr/>
        </p:nvSpPr>
        <p:spPr>
          <a:xfrm>
            <a:off x="3788239" y="7290973"/>
            <a:ext cx="3528392" cy="2917339"/>
          </a:xfrm>
          <a:prstGeom prst="rect">
            <a:avLst/>
          </a:prstGeom>
          <a:noFill/>
          <a:ln>
            <a:noFill/>
          </a:ln>
        </p:spPr>
        <p:txBody>
          <a:bodyPr vert="horz" wrap="square" lIns="99569" tIns="49785" rIns="99569" bIns="49785" rtlCol="0" anchor="ctr">
            <a:spAutoFit/>
          </a:bodyPr>
          <a:lstStyle>
            <a:lvl1pPr algn="ctr" defTabSz="995690" rtl="0" eaLnBrk="1" latinLnBrk="0" hangingPunct="1">
              <a:spcBef>
                <a:spcPct val="0"/>
              </a:spcBef>
              <a:buNone/>
              <a:defRPr kumimoji="1" sz="4800" kern="1200">
                <a:solidFill>
                  <a:schemeClr val="tx1"/>
                </a:solidFill>
                <a:latin typeface="+mj-lt"/>
                <a:ea typeface="+mj-ea"/>
                <a:cs typeface="+mj-cs"/>
              </a:defRPr>
            </a:lvl1pPr>
          </a:lstStyle>
          <a:p>
            <a:pPr algn="ct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参考）グラフ内の用語説明</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300"/>
              </a:lnSpc>
            </a:pP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1</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「医療区分」</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医療療養病床に入院された患者様の入院基本料において、医療の必要度を３段階で表したものです。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「医療区分１・２・３」と、数が多くなるほど医療が必要となります。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例えば、中心静脈栄養、呼吸器装着、指定難病、</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24</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時間の観察が必要な患者様は、医療区分</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3</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となります。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2</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「疾患別リハビリテーション」</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主となるリハビリの治療内容に応じて医師が判断して行います。</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単位は</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20</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分です。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3</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r>
              <a:rPr lang="en-US"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FIM</a:t>
            </a:r>
            <a:r>
              <a:rPr lang="ja-JP" altLang="ja-JP" sz="1200" u="sng" dirty="0">
                <a:solidFill>
                  <a:srgbClr val="C00000"/>
                </a:solidFill>
                <a:effectLst/>
                <a:latin typeface="Century" panose="02040604050505020304" pitchFamily="18" charset="0"/>
                <a:ea typeface="UD デジタル 教科書体 NP-R" panose="02020400000000000000" pitchFamily="18" charset="-128"/>
                <a:cs typeface="Times New Roman" panose="02020603050405020304" pitchFamily="18" charset="0"/>
              </a:rPr>
              <a:t>」</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200"/>
              </a:lnSpc>
            </a:pP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世界共通の</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ADL</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（日常生活動作）評価表です。指標として</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110</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点以上で介助に必要な時間は</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0</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分です。点数が低くなるほど、介助に必要な時間は長くなります。最低</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18</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点、最高</a:t>
            </a:r>
            <a:r>
              <a:rPr lang="en-US"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126</a:t>
            </a:r>
            <a:r>
              <a:rPr lang="ja-JP" altLang="ja-JP" sz="1200" dirty="0">
                <a:effectLst/>
                <a:latin typeface="Century" panose="02040604050505020304" pitchFamily="18" charset="0"/>
                <a:ea typeface="UD デジタル 教科書体 NP-R" panose="02020400000000000000" pitchFamily="18" charset="-128"/>
                <a:cs typeface="Times New Roman" panose="02020603050405020304" pitchFamily="18" charset="0"/>
              </a:rPr>
              <a:t>点です。</a:t>
            </a:r>
            <a:endParaRPr lang="ja-JP" altLang="ja-JP" sz="12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xmlns="" id="{C649AA1B-5757-49D1-BC41-CB256D8262BB}"/>
              </a:ext>
            </a:extLst>
          </p:cNvPr>
          <p:cNvSpPr/>
          <p:nvPr/>
        </p:nvSpPr>
        <p:spPr>
          <a:xfrm>
            <a:off x="470185" y="1152451"/>
            <a:ext cx="3260908" cy="282224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9AF485D3-6952-41B5-ADBB-D7B2E1BCB99D}"/>
              </a:ext>
            </a:extLst>
          </p:cNvPr>
          <p:cNvSpPr/>
          <p:nvPr/>
        </p:nvSpPr>
        <p:spPr>
          <a:xfrm>
            <a:off x="497306" y="7402721"/>
            <a:ext cx="3260908" cy="282224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1" name="グラフ 20">
            <a:extLst>
              <a:ext uri="{FF2B5EF4-FFF2-40B4-BE49-F238E27FC236}">
                <a16:creationId xmlns:a16="http://schemas.microsoft.com/office/drawing/2014/main" xmlns="" id="{58C46600-4BDA-4E4F-8A1C-8D5B4197067E}"/>
              </a:ext>
            </a:extLst>
          </p:cNvPr>
          <p:cNvGraphicFramePr>
            <a:graphicFrameLocks/>
          </p:cNvGraphicFramePr>
          <p:nvPr>
            <p:extLst>
              <p:ext uri="{D42A27DB-BD31-4B8C-83A1-F6EECF244321}">
                <p14:modId xmlns:p14="http://schemas.microsoft.com/office/powerpoint/2010/main" val="1728553315"/>
              </p:ext>
            </p:extLst>
          </p:nvPr>
        </p:nvGraphicFramePr>
        <p:xfrm>
          <a:off x="470185" y="1063821"/>
          <a:ext cx="3272535" cy="27183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a:extLst>
              <a:ext uri="{FF2B5EF4-FFF2-40B4-BE49-F238E27FC236}">
                <a16:creationId xmlns:a16="http://schemas.microsoft.com/office/drawing/2014/main" xmlns="" id="{6C863E25-703F-4AA5-81E7-9135C0862743}"/>
              </a:ext>
            </a:extLst>
          </p:cNvPr>
          <p:cNvGraphicFramePr>
            <a:graphicFrameLocks/>
          </p:cNvGraphicFramePr>
          <p:nvPr>
            <p:extLst>
              <p:ext uri="{D42A27DB-BD31-4B8C-83A1-F6EECF244321}">
                <p14:modId xmlns:p14="http://schemas.microsoft.com/office/powerpoint/2010/main" val="2694898246"/>
              </p:ext>
            </p:extLst>
          </p:nvPr>
        </p:nvGraphicFramePr>
        <p:xfrm>
          <a:off x="3991974" y="1212341"/>
          <a:ext cx="3172715" cy="2740349"/>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a:extLst>
              <a:ext uri="{FF2B5EF4-FFF2-40B4-BE49-F238E27FC236}">
                <a16:creationId xmlns:a16="http://schemas.microsoft.com/office/drawing/2014/main" xmlns="" id="{D29E614A-82E8-BC1B-64F6-2B2F65D343F8}"/>
              </a:ext>
            </a:extLst>
          </p:cNvPr>
          <p:cNvPicPr>
            <a:picLocks noChangeAspect="1"/>
          </p:cNvPicPr>
          <p:nvPr/>
        </p:nvPicPr>
        <p:blipFill>
          <a:blip r:embed="rId4"/>
          <a:stretch>
            <a:fillRect/>
          </a:stretch>
        </p:blipFill>
        <p:spPr>
          <a:xfrm>
            <a:off x="3920979" y="4311313"/>
            <a:ext cx="3341487" cy="2805652"/>
          </a:xfrm>
          <a:prstGeom prst="rect">
            <a:avLst/>
          </a:prstGeom>
        </p:spPr>
      </p:pic>
      <p:graphicFrame>
        <p:nvGraphicFramePr>
          <p:cNvPr id="31" name="グラフ 30">
            <a:extLst>
              <a:ext uri="{FF2B5EF4-FFF2-40B4-BE49-F238E27FC236}">
                <a16:creationId xmlns:a16="http://schemas.microsoft.com/office/drawing/2014/main" xmlns="" id="{C3DBC208-BB37-488D-A84F-6B426D2CACFA}"/>
              </a:ext>
            </a:extLst>
          </p:cNvPr>
          <p:cNvGraphicFramePr>
            <a:graphicFrameLocks/>
          </p:cNvGraphicFramePr>
          <p:nvPr>
            <p:extLst>
              <p:ext uri="{D42A27DB-BD31-4B8C-83A1-F6EECF244321}">
                <p14:modId xmlns:p14="http://schemas.microsoft.com/office/powerpoint/2010/main" val="1271197299"/>
              </p:ext>
            </p:extLst>
          </p:nvPr>
        </p:nvGraphicFramePr>
        <p:xfrm>
          <a:off x="498284" y="7429049"/>
          <a:ext cx="3213537" cy="2805592"/>
        </p:xfrm>
        <a:graphic>
          <a:graphicData uri="http://schemas.openxmlformats.org/drawingml/2006/chart">
            <c:chart xmlns:c="http://schemas.openxmlformats.org/drawingml/2006/chart" xmlns:r="http://schemas.openxmlformats.org/officeDocument/2006/relationships" r:id="rId5"/>
          </a:graphicData>
        </a:graphic>
      </p:graphicFrame>
      <p:pic>
        <p:nvPicPr>
          <p:cNvPr id="2" name="図 1">
            <a:extLst>
              <a:ext uri="{FF2B5EF4-FFF2-40B4-BE49-F238E27FC236}">
                <a16:creationId xmlns:a16="http://schemas.microsoft.com/office/drawing/2014/main" xmlns="" id="{8ECE9C8F-88FE-D938-03B4-8E05AABCC5ED}"/>
              </a:ext>
            </a:extLst>
          </p:cNvPr>
          <p:cNvPicPr>
            <a:picLocks noChangeAspect="1"/>
          </p:cNvPicPr>
          <p:nvPr/>
        </p:nvPicPr>
        <p:blipFill>
          <a:blip r:embed="rId6"/>
          <a:stretch>
            <a:fillRect/>
          </a:stretch>
        </p:blipFill>
        <p:spPr>
          <a:xfrm>
            <a:off x="3959529" y="1150979"/>
            <a:ext cx="3368267" cy="2823717"/>
          </a:xfrm>
          <a:prstGeom prst="rect">
            <a:avLst/>
          </a:prstGeom>
        </p:spPr>
      </p:pic>
      <p:sp>
        <p:nvSpPr>
          <p:cNvPr id="18" name="正方形/長方形 17">
            <a:extLst>
              <a:ext uri="{FF2B5EF4-FFF2-40B4-BE49-F238E27FC236}">
                <a16:creationId xmlns:a16="http://schemas.microsoft.com/office/drawing/2014/main" xmlns="" id="{06E704DC-B3E7-4EFA-A6C0-67AFC3C5AE17}"/>
              </a:ext>
            </a:extLst>
          </p:cNvPr>
          <p:cNvSpPr/>
          <p:nvPr/>
        </p:nvSpPr>
        <p:spPr>
          <a:xfrm>
            <a:off x="497306" y="4303477"/>
            <a:ext cx="3260908" cy="282224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xmlns="" id="{491B2CD7-559F-4E7D-9A03-74717326AEA0}"/>
              </a:ext>
            </a:extLst>
          </p:cNvPr>
          <p:cNvSpPr/>
          <p:nvPr/>
        </p:nvSpPr>
        <p:spPr>
          <a:xfrm>
            <a:off x="3897153" y="4293899"/>
            <a:ext cx="3368267" cy="282371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xmlns="" id="{9D41EF29-804C-E868-94E1-531E319C708C}"/>
              </a:ext>
            </a:extLst>
          </p:cNvPr>
          <p:cNvPicPr>
            <a:picLocks noChangeAspect="1"/>
          </p:cNvPicPr>
          <p:nvPr/>
        </p:nvPicPr>
        <p:blipFill>
          <a:blip r:embed="rId7"/>
          <a:stretch>
            <a:fillRect/>
          </a:stretch>
        </p:blipFill>
        <p:spPr>
          <a:xfrm>
            <a:off x="563950" y="4495977"/>
            <a:ext cx="3147872" cy="2611191"/>
          </a:xfrm>
          <a:prstGeom prst="rect">
            <a:avLst/>
          </a:prstGeom>
        </p:spPr>
      </p:pic>
    </p:spTree>
    <p:extLst>
      <p:ext uri="{BB962C8B-B14F-4D97-AF65-F5344CB8AC3E}">
        <p14:creationId xmlns:p14="http://schemas.microsoft.com/office/powerpoint/2010/main" val="3342726315"/>
      </p:ext>
    </p:extLst>
  </p:cSld>
  <p:clrMapOvr>
    <a:masterClrMapping/>
  </p:clrMapOvr>
</p:sld>
</file>

<file path=ppt/theme/theme1.xml><?xml version="1.0" encoding="utf-8"?>
<a:theme xmlns:a="http://schemas.openxmlformats.org/drawingml/2006/main" name="28_maigopetnosousa_chiras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1119c2e5-8fb9-4d5f-baf1-202c530f2c34">english</DirectSourceMarket>
    <ApprovalStatus xmlns="1119c2e5-8fb9-4d5f-baf1-202c530f2c34">InProgress</ApprovalStatus>
    <MarketSpecific xmlns="1119c2e5-8fb9-4d5f-baf1-202c530f2c34" xsi:nil="true"/>
    <PrimaryImageGen xmlns="1119c2e5-8fb9-4d5f-baf1-202c530f2c34">true</PrimaryImageGen>
    <ThumbnailAssetId xmlns="1119c2e5-8fb9-4d5f-baf1-202c530f2c34" xsi:nil="true"/>
    <TPFriendlyName xmlns="1119c2e5-8fb9-4d5f-baf1-202c530f2c34">迷子ペットの捜査チラシ</TPFriendlyName>
    <NumericId xmlns="1119c2e5-8fb9-4d5f-baf1-202c530f2c34">-1</NumericId>
    <BusinessGroup xmlns="1119c2e5-8fb9-4d5f-baf1-202c530f2c34" xsi:nil="true"/>
    <SourceTitle xmlns="1119c2e5-8fb9-4d5f-baf1-202c530f2c34">迷子ペットの捜査チラシ</SourceTitle>
    <APEditor xmlns="1119c2e5-8fb9-4d5f-baf1-202c530f2c34">
      <UserInfo>
        <DisplayName>FAREAST\kaorisat</DisplayName>
        <AccountId>71</AccountId>
        <AccountType/>
      </UserInfo>
    </APEditor>
    <OpenTemplate xmlns="1119c2e5-8fb9-4d5f-baf1-202c530f2c34">true</OpenTemplate>
    <UALocComments xmlns="1119c2e5-8fb9-4d5f-baf1-202c530f2c34" xsi:nil="true"/>
    <ParentAssetId xmlns="1119c2e5-8fb9-4d5f-baf1-202c530f2c34" xsi:nil="true"/>
    <IntlLangReviewDate xmlns="1119c2e5-8fb9-4d5f-baf1-202c530f2c34" xsi:nil="true"/>
    <LastPublishResultLookup xmlns="1119c2e5-8fb9-4d5f-baf1-202c530f2c34" xsi:nil="true"/>
    <PublishStatusLookup xmlns="1119c2e5-8fb9-4d5f-baf1-202c530f2c34">
      <Value>208866</Value>
      <Value>447003</Value>
    </PublishStatusLookup>
    <MachineTranslated xmlns="1119c2e5-8fb9-4d5f-baf1-202c530f2c34">false</MachineTranslated>
    <OriginalSourceMarket xmlns="1119c2e5-8fb9-4d5f-baf1-202c530f2c34">english</OriginalSourceMarket>
    <TPInstallLocation xmlns="1119c2e5-8fb9-4d5f-baf1-202c530f2c34">{My Templates}</TPInstallLocation>
    <APDescription xmlns="1119c2e5-8fb9-4d5f-baf1-202c530f2c34" xsi:nil="true"/>
    <ClipArtFilename xmlns="1119c2e5-8fb9-4d5f-baf1-202c530f2c34" xsi:nil="true"/>
    <ContentItem xmlns="1119c2e5-8fb9-4d5f-baf1-202c530f2c34" xsi:nil="true"/>
    <PublishTargets xmlns="1119c2e5-8fb9-4d5f-baf1-202c530f2c34">OfficeOnline</PublishTargets>
    <TimesCloned xmlns="1119c2e5-8fb9-4d5f-baf1-202c530f2c34" xsi:nil="true"/>
    <Provider xmlns="1119c2e5-8fb9-4d5f-baf1-202c530f2c34">EY006220130</Provider>
    <LastHandOff xmlns="1119c2e5-8fb9-4d5f-baf1-202c530f2c34" xsi:nil="true"/>
    <AssetStart xmlns="1119c2e5-8fb9-4d5f-baf1-202c530f2c34">2009-10-21T23:37:01+00:00</AssetStart>
    <AcquiredFrom xmlns="1119c2e5-8fb9-4d5f-baf1-202c530f2c34" xsi:nil="true"/>
    <TPClientViewer xmlns="1119c2e5-8fb9-4d5f-baf1-202c530f2c34">Microsoft Office PowerPoint</TPClientViewer>
    <IsDeleted xmlns="1119c2e5-8fb9-4d5f-baf1-202c530f2c34">false</IsDeleted>
    <TemplateStatus xmlns="1119c2e5-8fb9-4d5f-baf1-202c530f2c34" xsi:nil="true"/>
    <SubmitterId xmlns="1119c2e5-8fb9-4d5f-baf1-202c530f2c34" xsi:nil="true"/>
    <TPExecutable xmlns="1119c2e5-8fb9-4d5f-baf1-202c530f2c34" xsi:nil="true"/>
    <AssetType xmlns="1119c2e5-8fb9-4d5f-baf1-202c530f2c34">TP</AssetType>
    <CSXUpdate xmlns="1119c2e5-8fb9-4d5f-baf1-202c530f2c34">false</CSXUpdate>
    <ApprovalLog xmlns="1119c2e5-8fb9-4d5f-baf1-202c530f2c34" xsi:nil="true"/>
    <CSXSubmissionDate xmlns="1119c2e5-8fb9-4d5f-baf1-202c530f2c34" xsi:nil="true"/>
    <BugNumber xmlns="1119c2e5-8fb9-4d5f-baf1-202c530f2c34" xsi:nil="true"/>
    <TPComponent xmlns="1119c2e5-8fb9-4d5f-baf1-202c530f2c34">PPTFiles</TPComponent>
    <Milestone xmlns="1119c2e5-8fb9-4d5f-baf1-202c530f2c34" xsi:nil="true"/>
    <OriginAsset xmlns="1119c2e5-8fb9-4d5f-baf1-202c530f2c34" xsi:nil="true"/>
    <AssetId xmlns="1119c2e5-8fb9-4d5f-baf1-202c530f2c34">TP010286282</AssetId>
    <TPLaunchHelpLink xmlns="1119c2e5-8fb9-4d5f-baf1-202c530f2c34" xsi:nil="true"/>
    <TPApplication xmlns="1119c2e5-8fb9-4d5f-baf1-202c530f2c34">PowerPoint</TPApplication>
    <IntlLocPriority xmlns="1119c2e5-8fb9-4d5f-baf1-202c530f2c34" xsi:nil="true"/>
    <IntlLangReviewer xmlns="1119c2e5-8fb9-4d5f-baf1-202c530f2c34" xsi:nil="true"/>
    <HandoffToMSDN xmlns="1119c2e5-8fb9-4d5f-baf1-202c530f2c34" xsi:nil="true"/>
    <PlannedPubDate xmlns="1119c2e5-8fb9-4d5f-baf1-202c530f2c34" xsi:nil="true"/>
    <CrawlForDependencies xmlns="1119c2e5-8fb9-4d5f-baf1-202c530f2c34">false</CrawlForDependencies>
    <TrustLevel xmlns="1119c2e5-8fb9-4d5f-baf1-202c530f2c34">1 Microsoft Managed Content</TrustLevel>
    <IsSearchable xmlns="1119c2e5-8fb9-4d5f-baf1-202c530f2c34">false</IsSearchable>
    <TPNamespace xmlns="1119c2e5-8fb9-4d5f-baf1-202c530f2c34">POWERPNT</TPNamespace>
    <Markets xmlns="1119c2e5-8fb9-4d5f-baf1-202c530f2c34"/>
    <IntlLangReview xmlns="1119c2e5-8fb9-4d5f-baf1-202c530f2c34" xsi:nil="true"/>
    <AverageRating xmlns="1119c2e5-8fb9-4d5f-baf1-202c530f2c34" xsi:nil="true"/>
    <UAProjectedTotalWords xmlns="1119c2e5-8fb9-4d5f-baf1-202c530f2c34" xsi:nil="true"/>
    <OutputCachingOn xmlns="1119c2e5-8fb9-4d5f-baf1-202c530f2c34">false</OutputCachingOn>
    <TPCommandLine xmlns="1119c2e5-8fb9-4d5f-baf1-202c530f2c34">{PP} /n {FilePath}</TPCommandLine>
    <TPAppVersion xmlns="1119c2e5-8fb9-4d5f-baf1-202c530f2c34">12</TPAppVersion>
    <APAuthor xmlns="1119c2e5-8fb9-4d5f-baf1-202c530f2c34">
      <UserInfo>
        <DisplayName/>
        <AccountId>-1</AccountId>
        <AccountType/>
      </UserInfo>
    </APAuthor>
    <EditorialStatus xmlns="1119c2e5-8fb9-4d5f-baf1-202c530f2c34" xsi:nil="true"/>
    <TPLaunchHelpLinkType xmlns="1119c2e5-8fb9-4d5f-baf1-202c530f2c34">Template</TPLaunchHelpLinkType>
    <LastModifiedDateTime xmlns="1119c2e5-8fb9-4d5f-baf1-202c530f2c34" xsi:nil="true"/>
    <UACurrentWords xmlns="1119c2e5-8fb9-4d5f-baf1-202c530f2c34">0</UACurrentWords>
    <UALocRecommendation xmlns="1119c2e5-8fb9-4d5f-baf1-202c530f2c34">Localize</UALocRecommendation>
    <ArtSampleDocs xmlns="1119c2e5-8fb9-4d5f-baf1-202c530f2c34" xsi:nil="true"/>
    <UANotes xmlns="1119c2e5-8fb9-4d5f-baf1-202c530f2c34" xsi:nil="true"/>
    <ShowIn xmlns="1119c2e5-8fb9-4d5f-baf1-202c530f2c34">On Web no search</ShowIn>
    <CSXHash xmlns="1119c2e5-8fb9-4d5f-baf1-202c530f2c34" xsi:nil="true"/>
    <VoteCount xmlns="1119c2e5-8fb9-4d5f-baf1-202c530f2c34" xsi:nil="true"/>
    <DSATActionTaken xmlns="1119c2e5-8fb9-4d5f-baf1-202c530f2c34" xsi:nil="true"/>
    <AssetExpire xmlns="1119c2e5-8fb9-4d5f-baf1-202c530f2c34">2100-01-01T00:00:00+00:00</AssetExpire>
    <CSXSubmissionMarket xmlns="1119c2e5-8fb9-4d5f-baf1-202c530f2c34" xsi:nil="true"/>
    <Manager xmlns="1119c2e5-8fb9-4d5f-baf1-202c530f2c34" xsi:nil="true"/>
    <OOCacheId xmlns="1119c2e5-8fb9-4d5f-baf1-202c530f2c34" xsi:nil="true"/>
    <EditorialTags xmlns="1119c2e5-8fb9-4d5f-baf1-202c530f2c34" xsi:nil="true"/>
    <LegacyData xmlns="1119c2e5-8fb9-4d5f-baf1-202c530f2c34" xsi:nil="true"/>
    <Providers xmlns="1119c2e5-8fb9-4d5f-baf1-202c530f2c34" xsi:nil="true"/>
    <TemplateTemplateType xmlns="1119c2e5-8fb9-4d5f-baf1-202c530f2c34">PowerPoint 12 Default</TemplateTemplateType>
    <PolicheckWords xmlns="1119c2e5-8fb9-4d5f-baf1-202c530f2c34" xsi:nil="true"/>
    <FriendlyTitle xmlns="1119c2e5-8fb9-4d5f-baf1-202c530f2c34" xsi:nil="true"/>
    <Downloads xmlns="1119c2e5-8fb9-4d5f-baf1-202c530f2c34">0</Downloads>
    <LocPublishedDependentAssetsLookup xmlns="1119c2e5-8fb9-4d5f-baf1-202c530f2c34" xsi:nil="true"/>
    <FeatureTagsTaxHTField0 xmlns="1119c2e5-8fb9-4d5f-baf1-202c530f2c34">
      <Terms xmlns="http://schemas.microsoft.com/office/infopath/2007/PartnerControls"/>
    </FeatureTagsTaxHTField0>
    <TaxCatchAll xmlns="1119c2e5-8fb9-4d5f-baf1-202c530f2c34"/>
    <LocComments xmlns="1119c2e5-8fb9-4d5f-baf1-202c530f2c34" xsi:nil="true"/>
    <LocProcessedForMarketsLookup xmlns="1119c2e5-8fb9-4d5f-baf1-202c530f2c34" xsi:nil="true"/>
    <RecommendationsModifier xmlns="1119c2e5-8fb9-4d5f-baf1-202c530f2c34" xsi:nil="true"/>
    <LocOverallHandbackStatusLookup xmlns="1119c2e5-8fb9-4d5f-baf1-202c530f2c34" xsi:nil="true"/>
    <LocNewPublishedVersionLookup xmlns="1119c2e5-8fb9-4d5f-baf1-202c530f2c34" xsi:nil="true"/>
    <BlockPublish xmlns="1119c2e5-8fb9-4d5f-baf1-202c530f2c34" xsi:nil="true"/>
    <ScenarioTagsTaxHTField0 xmlns="1119c2e5-8fb9-4d5f-baf1-202c530f2c34">
      <Terms xmlns="http://schemas.microsoft.com/office/infopath/2007/PartnerControls"/>
    </ScenarioTagsTaxHTField0>
    <LocOverallLocStatusLookup xmlns="1119c2e5-8fb9-4d5f-baf1-202c530f2c34" xsi:nil="true"/>
    <LocOverallPreviewStatusLookup xmlns="1119c2e5-8fb9-4d5f-baf1-202c530f2c34" xsi:nil="true"/>
    <LocManualTestRequired xmlns="1119c2e5-8fb9-4d5f-baf1-202c530f2c34" xsi:nil="true"/>
    <LocOverallPublishStatusLookup xmlns="1119c2e5-8fb9-4d5f-baf1-202c530f2c34" xsi:nil="true"/>
    <LocPublishedLinkedAssetsLookup xmlns="1119c2e5-8fb9-4d5f-baf1-202c530f2c34" xsi:nil="true"/>
    <InternalTagsTaxHTField0 xmlns="1119c2e5-8fb9-4d5f-baf1-202c530f2c34">
      <Terms xmlns="http://schemas.microsoft.com/office/infopath/2007/PartnerControls"/>
    </InternalTagsTaxHTField0>
    <LocProcessedForHandoffsLookup xmlns="1119c2e5-8fb9-4d5f-baf1-202c530f2c34" xsi:nil="true"/>
    <LocalizationTagsTaxHTField0 xmlns="1119c2e5-8fb9-4d5f-baf1-202c530f2c34">
      <Terms xmlns="http://schemas.microsoft.com/office/infopath/2007/PartnerControls"/>
    </LocalizationTagsTaxHTField0>
    <CampaignTagsTaxHTField0 xmlns="1119c2e5-8fb9-4d5f-baf1-202c530f2c34">
      <Terms xmlns="http://schemas.microsoft.com/office/infopath/2007/PartnerControls"/>
    </CampaignTagsTaxHTField0>
    <LocLastLocAttemptVersionLookup xmlns="1119c2e5-8fb9-4d5f-baf1-202c530f2c34">45554</LocLastLocAttemptVersionLookup>
    <LocLastLocAttemptVersionTypeLookup xmlns="1119c2e5-8fb9-4d5f-baf1-202c530f2c34" xsi:nil="true"/>
    <LocRecommendedHandoff xmlns="1119c2e5-8fb9-4d5f-baf1-202c530f2c34" xsi:nil="true"/>
    <OriginalRelease xmlns="1119c2e5-8fb9-4d5f-baf1-202c530f2c34">14</OriginalRelease>
    <LocMarketGroupTiers2 xmlns="1119c2e5-8fb9-4d5f-baf1-202c530f2c34" xsi:nil="true"/>
  </documentManagement>
</p:properties>
</file>

<file path=customXml/itemProps1.xml><?xml version="1.0" encoding="utf-8"?>
<ds:datastoreItem xmlns:ds="http://schemas.openxmlformats.org/officeDocument/2006/customXml" ds:itemID="{F523DADA-00FF-40DD-A033-477714B96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814371-76B7-42B0-A67F-21D5B760453A}">
  <ds:schemaRefs>
    <ds:schemaRef ds:uri="http://schemas.microsoft.com/sharepoint/v3/contenttype/forms"/>
  </ds:schemaRefs>
</ds:datastoreItem>
</file>

<file path=customXml/itemProps3.xml><?xml version="1.0" encoding="utf-8"?>
<ds:datastoreItem xmlns:ds="http://schemas.openxmlformats.org/officeDocument/2006/customXml" ds:itemID="{12265B07-D4A9-4BD2-8653-8B3714E50D63}">
  <ds:schemaRef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1119c2e5-8fb9-4d5f-baf1-202c530f2c34"/>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迷子ペットの捜査チラシ</Template>
  <TotalTime>2383</TotalTime>
  <Words>550</Words>
  <Application>Microsoft Office PowerPoint</Application>
  <PresentationFormat>ユーザー設定</PresentationFormat>
  <Paragraphs>63</Paragraphs>
  <Slides>4</Slides>
  <Notes>1</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4</vt:i4>
      </vt:variant>
    </vt:vector>
  </HeadingPairs>
  <TitlesOfParts>
    <vt:vector size="21" baseType="lpstr">
      <vt:lpstr>AR P勘亭流H04</vt:lpstr>
      <vt:lpstr>HGP創英角ﾎﾟｯﾌﾟ体</vt:lpstr>
      <vt:lpstr>HGP明朝B</vt:lpstr>
      <vt:lpstr>HGP明朝E</vt:lpstr>
      <vt:lpstr>HGS創英角ｺﾞｼｯｸUB</vt:lpstr>
      <vt:lpstr>HGS創英角ﾎﾟｯﾌﾟ体</vt:lpstr>
      <vt:lpstr>HG丸ｺﾞｼｯｸM-PRO</vt:lpstr>
      <vt:lpstr>ＭＳ Ｐゴシック</vt:lpstr>
      <vt:lpstr>ＭＳ 明朝</vt:lpstr>
      <vt:lpstr>UD デジタル 教科書体 NK-R</vt:lpstr>
      <vt:lpstr>UD デジタル 教科書体 NP-R</vt:lpstr>
      <vt:lpstr>Arial</vt:lpstr>
      <vt:lpstr>Calibri</vt:lpstr>
      <vt:lpstr>Candara</vt:lpstr>
      <vt:lpstr>Century</vt:lpstr>
      <vt:lpstr>Times New Roman</vt:lpstr>
      <vt:lpstr>28_maigopetnosousa_chirashi</vt:lpstr>
      <vt:lpstr>看護部長　ご挨拶</vt:lpstr>
      <vt:lpstr>PowerPoint プレゼンテーション</vt:lpstr>
      <vt:lpstr>PowerPoint プレゼンテーション</vt:lpstr>
      <vt:lpstr>疾患別リハビリテーション（＊2）実施単位数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このペットを探しています！</dc:title>
  <dc:creator>jimu</dc:creator>
  <cp:lastModifiedBy>User</cp:lastModifiedBy>
  <cp:revision>124</cp:revision>
  <cp:lastPrinted>2022-08-21T04:53:47Z</cp:lastPrinted>
  <dcterms:created xsi:type="dcterms:W3CDTF">2021-08-18T04:44:18Z</dcterms:created>
  <dcterms:modified xsi:type="dcterms:W3CDTF">2022-08-23T05:26:40Z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Applications">
    <vt:lpwstr>1324;#PowerPoint 12;#1665;# Template 12</vt:lpwstr>
  </property>
  <property fmtid="{D5CDD505-2E9C-101B-9397-08002B2CF9AE}" pid="7" name="PolicheckCounter">
    <vt:lpwstr>0</vt:lpwstr>
  </property>
  <property fmtid="{D5CDD505-2E9C-101B-9397-08002B2CF9AE}" pid="8" name="PolicheckStatus">
    <vt:lpwstr>0</vt:lpwstr>
  </property>
  <property fmtid="{D5CDD505-2E9C-101B-9397-08002B2CF9AE}" pid="9" name="APTrustLevel">
    <vt:r8>0</vt:r8>
  </property>
</Properties>
</file>