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66" r:id="rId3"/>
    <p:sldId id="271" r:id="rId4"/>
    <p:sldId id="267" r:id="rId5"/>
    <p:sldId id="272" r:id="rId6"/>
    <p:sldId id="274" r:id="rId7"/>
    <p:sldId id="276" r:id="rId8"/>
    <p:sldId id="275" r:id="rId9"/>
    <p:sldId id="273" r:id="rId10"/>
    <p:sldId id="268" r:id="rId11"/>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5011" autoAdjust="0"/>
  </p:normalViewPr>
  <p:slideViewPr>
    <p:cSldViewPr snapToGrid="0">
      <p:cViewPr varScale="1">
        <p:scale>
          <a:sx n="48" d="100"/>
          <a:sy n="48" d="100"/>
        </p:scale>
        <p:origin x="62" y="763"/>
      </p:cViewPr>
      <p:guideLst/>
    </p:cSldViewPr>
  </p:slideViewPr>
  <p:notesTextViewPr>
    <p:cViewPr>
      <p:scale>
        <a:sx n="1" d="1"/>
        <a:sy n="1" d="1"/>
      </p:scale>
      <p:origin x="0" y="0"/>
    </p:cViewPr>
  </p:notesTextViewPr>
  <p:notesViewPr>
    <p:cSldViewPr snapToGrid="0">
      <p:cViewPr varScale="1">
        <p:scale>
          <a:sx n="83" d="100"/>
          <a:sy n="83" d="100"/>
        </p:scale>
        <p:origin x="26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CCADDD5-0798-428E-94BA-3781F4AB944C}" type="datetime1">
              <a:rPr lang="ja-JP" altLang="en-US" smtClean="0">
                <a:latin typeface="ＭＳ Ｐゴシック" panose="020B0600070205080204" pitchFamily="50" charset="-128"/>
                <a:ea typeface="ＭＳ Ｐゴシック" panose="020B0600070205080204" pitchFamily="50" charset="-128"/>
              </a:rPr>
              <a:t>2022/5/25</a:t>
            </a:fld>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ＭＳ Ｐゴシック" panose="020B0600070205080204" pitchFamily="50" charset="-128"/>
                <a:ea typeface="ＭＳ Ｐゴシック" panose="020B0600070205080204" pitchFamily="50" charset="-128"/>
              </a:defRPr>
            </a:lvl1pPr>
          </a:lstStyle>
          <a:p>
            <a:fld id="{0A73F630-9F7A-4463-BC0D-9C94ECD436DC}" type="datetime1">
              <a:rPr lang="ja-JP" altLang="en-US" smtClean="0"/>
              <a:pPr/>
              <a:t>2022/5/25</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ＭＳ Ｐゴシック" panose="020B0600070205080204" pitchFamily="50" charset="-128"/>
                <a:ea typeface="ＭＳ Ｐゴシック" panose="020B0600070205080204" pitchFamily="50" charset="-128"/>
              </a:defRPr>
            </a:lvl1pPr>
          </a:lstStyle>
          <a:p>
            <a:fld id="{C8DC57A8-AE18-4654-B6AF-04B3577165BE}" type="slidenum">
              <a:rPr lang="en-US" altLang="ja-JP" smtClean="0"/>
              <a:pPr/>
              <a:t>‹#›</a:t>
            </a:fld>
            <a:endParaRPr lang="en-US" altLang="ja-JP"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1</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7057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2</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35770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65611" y="1200150"/>
            <a:ext cx="6858002" cy="2381250"/>
          </a:xfrm>
        </p:spPr>
        <p:txBody>
          <a:bodyPr rtlCol="0" anchor="b">
            <a:normAutofit/>
          </a:bodyPr>
          <a:lstStyle>
            <a:lvl1pPr algn="l" rtl="0">
              <a:defRPr sz="5400"/>
            </a:lvl1pPr>
          </a:lstStyle>
          <a:p>
            <a:pPr rtl="0"/>
            <a:r>
              <a:rPr lang="ja-JP" altLang="en-US"/>
              <a:t>マスター タイトルの書式設定</a:t>
            </a:r>
            <a:endParaRPr lang="ja-JP" altLang="en-US" dirty="0"/>
          </a:p>
        </p:txBody>
      </p:sp>
      <p:sp>
        <p:nvSpPr>
          <p:cNvPr id="3" name="サブタイトル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a:t>マスター サブタイトルの書式設定</a:t>
            </a:r>
            <a:endParaRPr lang="ja-JP" altLang="en-US"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キャプション付きの 3 つ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9066214" y="421594"/>
            <a:ext cx="2286000" cy="1885508"/>
          </a:xfrm>
        </p:spPr>
        <p:txBody>
          <a:bodyPr rtlCol="0">
            <a:normAutofit/>
          </a:bodyPr>
          <a:lstStyle>
            <a:lvl1pPr algn="l" rtl="0">
              <a:defRPr sz="2400"/>
            </a:lvl1pPr>
          </a:lstStyle>
          <a:p>
            <a:pPr rtl="0"/>
            <a:r>
              <a:rPr lang="ja-JP" altLang="en-US"/>
              <a:t>マスター タイトルの書式設定</a:t>
            </a:r>
            <a:endParaRPr lang="ja-JP" altLang="en-US" dirty="0"/>
          </a:p>
        </p:txBody>
      </p:sp>
      <p:grpSp>
        <p:nvGrpSpPr>
          <p:cNvPr id="84" name="グループ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97" name="図プレースホルダー 33" descr="画像を追加する空のプレースホルダー。プレースホルダーをクリックし、追加する画像を選択します。"/>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grpSp>
        <p:nvGrpSpPr>
          <p:cNvPr id="98" name="グループ 97"/>
          <p:cNvGrpSpPr/>
          <p:nvPr/>
        </p:nvGrpSpPr>
        <p:grpSpPr>
          <a:xfrm>
            <a:off x="5322489" y="319177"/>
            <a:ext cx="3389607" cy="2710838"/>
            <a:chOff x="895350" y="3313113"/>
            <a:chExt cx="3613151" cy="2790825"/>
          </a:xfrm>
          <a:solidFill>
            <a:schemeClr val="tx1">
              <a:lumMod val="50000"/>
            </a:schemeClr>
          </a:solidFill>
        </p:grpSpPr>
        <p:sp>
          <p:nvSpPr>
            <p:cNvPr id="99"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0"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1"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2"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3"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4"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5"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6"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7"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8"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9"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0"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11" name="図プレースホルダー 33" descr="画像を追加する空のプレースホルダー。プレースホルダーをクリックし、追加する画像を選択します。"/>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grpSp>
        <p:nvGrpSpPr>
          <p:cNvPr id="112" name="グループ 111"/>
          <p:cNvGrpSpPr/>
          <p:nvPr/>
        </p:nvGrpSpPr>
        <p:grpSpPr>
          <a:xfrm>
            <a:off x="5322489" y="3245640"/>
            <a:ext cx="3389607" cy="2710838"/>
            <a:chOff x="895350" y="3313113"/>
            <a:chExt cx="3613151" cy="2790825"/>
          </a:xfrm>
          <a:solidFill>
            <a:schemeClr val="tx1">
              <a:lumMod val="50000"/>
            </a:schemeClr>
          </a:solidFill>
        </p:grpSpPr>
        <p:sp>
          <p:nvSpPr>
            <p:cNvPr id="11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25" name="図プレースホルダー 33" descr="画像を追加する空のプレースホルダー。プレースホルダーをクリックし、追加する画像を選択します。"/>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126" name="テキスト プレースホルダー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F33771DD-7BE0-4D23-B253-C0912C4A5245}" type="datetime1">
              <a:rPr lang="ja-JP" altLang="en-US" smtClean="0"/>
              <a:pPr/>
              <a:t>2022/5/25</a:t>
            </a:fld>
            <a:endParaRPr lang="ja-JP" altLang="en-US"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7" name="スライド番号プレースホルダー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n-US" altLang="ja-JP" smtClean="0"/>
              <a:pPr/>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a:xfrm>
            <a:off x="8075611" y="6019801"/>
            <a:ext cx="1396260" cy="228600"/>
          </a:xfrm>
        </p:spPr>
        <p:txBody>
          <a:bodyPr rtlCol="0"/>
          <a:lstStyle>
            <a:lvl1pPr>
              <a:defRPr/>
            </a:lvl1pPr>
          </a:lstStyle>
          <a:p>
            <a:fld id="{098D82BF-DD3E-4263-87C8-CDE1C5FA72AD}" type="datetime1">
              <a:rPr lang="ja-JP" altLang="en-US" smtClean="0"/>
              <a:pPr/>
              <a:t>2022/5/25</a:t>
            </a:fld>
            <a:endParaRPr lang="ja-JP" altLang="en-US"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ja-JP" altLang="en-US"/>
              <a:t>マスター タイトルの書式設定</a:t>
            </a:r>
            <a:endParaRPr lang="ja-JP" altLang="en-US" dirty="0"/>
          </a:p>
        </p:txBody>
      </p:sp>
      <p:grpSp>
        <p:nvGrpSpPr>
          <p:cNvPr id="8" name="グループ 7"/>
          <p:cNvGrpSpPr/>
          <p:nvPr/>
        </p:nvGrpSpPr>
        <p:grpSpPr>
          <a:xfrm>
            <a:off x="595546" y="781398"/>
            <a:ext cx="6433398" cy="5053665"/>
            <a:chOff x="5162444" y="781398"/>
            <a:chExt cx="6433398" cy="5053665"/>
          </a:xfrm>
        </p:grpSpPr>
        <p:sp>
          <p:nvSpPr>
            <p:cNvPr id="9" name="フリーフォーム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 name="フリーフォーム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nvGrpSpPr>
            <p:cNvPr id="11" name="グループ 10"/>
            <p:cNvGrpSpPr/>
            <p:nvPr/>
          </p:nvGrpSpPr>
          <p:grpSpPr>
            <a:xfrm>
              <a:off x="5814205" y="859113"/>
              <a:ext cx="5129146" cy="4880471"/>
              <a:chOff x="7856559" y="859113"/>
              <a:chExt cx="3086791" cy="4880471"/>
            </a:xfrm>
          </p:grpSpPr>
          <p:sp>
            <p:nvSpPr>
              <p:cNvPr id="20" name="フリーフォーム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1" name="フリーフォーム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2" name="フリーフォーム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3" name="フリーフォーム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4" name="フリーフォーム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5" name="フリーフォーム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6" name="フリーフォーム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7" name="フリーフォーム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8" name="フリーフォーム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9" name="フリーフォーム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a:t>アイコンをクリックして図を追加</a:t>
            </a:r>
            <a:endParaRPr lang="ja-JP" altLang="en-US" dirty="0"/>
          </a:p>
        </p:txBody>
      </p:sp>
      <p:sp>
        <p:nvSpPr>
          <p:cNvPr id="4" name="テキスト プレースホルダー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7" name="スライド番号プレースホルダー 6"/>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D0452A17-5D1E-4297-B57E-5413BD9B2389}" type="datetime1">
              <a:rPr lang="ja-JP" altLang="en-US" smtClean="0"/>
              <a:pPr/>
              <a:t>2022/5/25</a:t>
            </a:fld>
            <a:endParaRPr lang="ja-JP" altLang="en-US"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4E19AC9B-ABA6-4AD5-BC85-C97AF56844AE}" type="datetime1">
              <a:rPr lang="ja-JP" altLang="en-US" smtClean="0"/>
              <a:pPr/>
              <a:t>2022/5/25</a:t>
            </a:fld>
            <a:endParaRPr lang="ja-JP" altLang="en-US"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624268" y="304800"/>
            <a:ext cx="1729531" cy="5676900"/>
          </a:xfrm>
        </p:spPr>
        <p:txBody>
          <a:bodyPr vert="eaVert"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838199" y="304800"/>
            <a:ext cx="8633671" cy="5676900"/>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DE9D5E2F-46EF-49EF-8D94-840CD4DAA4C5}" type="datetime1">
              <a:rPr lang="ja-JP" altLang="en-US" smtClean="0"/>
              <a:pPr/>
              <a:t>2022/5/25</a:t>
            </a:fld>
            <a:endParaRPr lang="ja-JP" altLang="en-US"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a:t>‹#›</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3961D701-C2CE-4CF6-A951-EB499BDE338A}" type="datetime1">
              <a:rPr lang="ja-JP" altLang="en-US" smtClean="0"/>
              <a:pPr/>
              <a:t>2022/5/25</a:t>
            </a:fld>
            <a:endParaRPr lang="ja-JP" altLang="en-US"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a:t>マスター テキストの書式設定</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1065212" y="1825625"/>
            <a:ext cx="4954588" cy="4187952"/>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6172200" y="1825625"/>
            <a:ext cx="4951414" cy="4187952"/>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7" name="スライド番号プレースホルダー 6"/>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C686EB0E-9EA6-4853-97ED-9930F8B7B3D4}" type="datetime1">
              <a:rPr lang="ja-JP" altLang="en-US" smtClean="0"/>
              <a:pPr/>
              <a:t>2022/5/25</a:t>
            </a:fld>
            <a:endParaRPr lang="ja-JP" altLang="en-US"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69848" y="2505075"/>
            <a:ext cx="4956048" cy="347662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4956048" cy="347662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9" name="スライド番号プレースホルダー 8"/>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8" name="フッター プレースホルダー 7"/>
          <p:cNvSpPr>
            <a:spLocks noGrp="1"/>
          </p:cNvSpPr>
          <p:nvPr>
            <p:ph type="ftr" sz="quarter" idx="11"/>
          </p:nvPr>
        </p:nvSpPr>
        <p:spPr/>
        <p:txBody>
          <a:bodyPr rtlCol="0"/>
          <a:lstStyle/>
          <a:p>
            <a:pPr rtl="0"/>
            <a:endParaRPr lang="ja-JP" altLang="en-US" dirty="0"/>
          </a:p>
        </p:txBody>
      </p:sp>
      <p:sp>
        <p:nvSpPr>
          <p:cNvPr id="7" name="日付プレースホルダー 6"/>
          <p:cNvSpPr>
            <a:spLocks noGrp="1"/>
          </p:cNvSpPr>
          <p:nvPr>
            <p:ph type="dt" sz="half" idx="10"/>
          </p:nvPr>
        </p:nvSpPr>
        <p:spPr/>
        <p:txBody>
          <a:bodyPr rtlCol="0"/>
          <a:lstStyle>
            <a:lvl1pPr>
              <a:defRPr/>
            </a:lvl1pPr>
          </a:lstStyle>
          <a:p>
            <a:fld id="{2A884F78-E488-45B3-980A-39D86F0A1EBD}" type="datetime1">
              <a:rPr lang="ja-JP" altLang="en-US" smtClean="0"/>
              <a:pPr/>
              <a:t>2022/5/25</a:t>
            </a:fld>
            <a:endParaRPr lang="ja-JP" alt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5" name="スライド番号プレースホルダー 4"/>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3" name="日付プレースホルダー 2"/>
          <p:cNvSpPr>
            <a:spLocks noGrp="1"/>
          </p:cNvSpPr>
          <p:nvPr>
            <p:ph type="dt" sz="half" idx="10"/>
          </p:nvPr>
        </p:nvSpPr>
        <p:spPr/>
        <p:txBody>
          <a:bodyPr rtlCol="0"/>
          <a:lstStyle>
            <a:lvl1pPr>
              <a:defRPr/>
            </a:lvl1pPr>
          </a:lstStyle>
          <a:p>
            <a:fld id="{681FB164-BF04-48FF-83E7-E5D4D899E58E}" type="datetime1">
              <a:rPr lang="ja-JP" altLang="en-US" smtClean="0"/>
              <a:pPr/>
              <a:t>2022/5/25</a:t>
            </a:fld>
            <a:endParaRPr lang="ja-JP" altLang="en-US"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2" name="日付プレースホルダー 1"/>
          <p:cNvSpPr>
            <a:spLocks noGrp="1"/>
          </p:cNvSpPr>
          <p:nvPr>
            <p:ph type="dt" sz="half" idx="10"/>
          </p:nvPr>
        </p:nvSpPr>
        <p:spPr/>
        <p:txBody>
          <a:bodyPr rtlCol="0"/>
          <a:lstStyle>
            <a:lvl1pPr>
              <a:defRPr/>
            </a:lvl1pPr>
          </a:lstStyle>
          <a:p>
            <a:fld id="{6F357E0A-C99B-4624-98C5-5D9B3ECDA6E1}" type="datetime1">
              <a:rPr lang="ja-JP" altLang="en-US" smtClean="0"/>
              <a:pPr/>
              <a:t>2022/5/25</a:t>
            </a:fld>
            <a:endParaRPr lang="ja-JP" altLang="en-US"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キャプション付きの 2 つ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2" y="304799"/>
            <a:ext cx="10058402" cy="1216152"/>
          </a:xfrm>
        </p:spPr>
        <p:txBody>
          <a:bodyPr rtlCol="0"/>
          <a:lstStyle>
            <a:lvl1pPr algn="l" rtl="0">
              <a:defRPr/>
            </a:lvl1pPr>
          </a:lstStyle>
          <a:p>
            <a:pPr rtl="0"/>
            <a:r>
              <a:rPr lang="ja-JP" altLang="en-US"/>
              <a:t>マスター タイトルの書式設定</a:t>
            </a:r>
            <a:endParaRPr lang="ja-JP" altLang="en-US" dirty="0"/>
          </a:p>
        </p:txBody>
      </p:sp>
      <p:grpSp>
        <p:nvGrpSpPr>
          <p:cNvPr id="9" name="グループ 8"/>
          <p:cNvGrpSpPr/>
          <p:nvPr/>
        </p:nvGrpSpPr>
        <p:grpSpPr>
          <a:xfrm>
            <a:off x="1052422" y="1733550"/>
            <a:ext cx="4360503" cy="3050038"/>
            <a:chOff x="895350" y="3313113"/>
            <a:chExt cx="3613151" cy="2790825"/>
          </a:xfrm>
          <a:solidFill>
            <a:schemeClr val="tx1">
              <a:lumMod val="50000"/>
            </a:schemeClr>
          </a:solidFill>
        </p:grpSpPr>
        <p:sp>
          <p:nvSpPr>
            <p:cNvPr id="10"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3"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4"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5"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6"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7"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8"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9"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0"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1"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6" name="図プレースホルダー 33" descr="画像を追加する空のプレースホルダー。プレースホルダーをクリックし、追加する画像を選択します。"/>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39" name="テキスト プレースホルダー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22" name="グループ 21"/>
          <p:cNvGrpSpPr/>
          <p:nvPr/>
        </p:nvGrpSpPr>
        <p:grpSpPr>
          <a:xfrm>
            <a:off x="6763111" y="1733550"/>
            <a:ext cx="4360503" cy="3050038"/>
            <a:chOff x="895350" y="3313113"/>
            <a:chExt cx="3613151" cy="2790825"/>
          </a:xfrm>
          <a:solidFill>
            <a:schemeClr val="tx1">
              <a:lumMod val="50000"/>
            </a:schemeClr>
          </a:solidFill>
        </p:grpSpPr>
        <p:sp>
          <p:nvSpPr>
            <p:cNvPr id="2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7" name="図プレースホルダー 33" descr="画像を追加する空のプレースホルダー。プレースホルダーをクリックし、追加する画像を選択します。"/>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ＭＳ Ｐゴシック" panose="020B0600070205080204" pitchFamily="50" charset="-128"/>
                <a:ea typeface="ＭＳ Ｐゴシック" panose="020B0600070205080204" pitchFamily="50" charset="-128"/>
              </a:defRPr>
            </a:lvl1pPr>
          </a:lstStyle>
          <a:p>
            <a:pPr rtl="0"/>
            <a:r>
              <a:rPr lang="ja-JP" altLang="en-US"/>
              <a:t>アイコンをクリックして図を追加</a:t>
            </a:r>
            <a:endParaRPr lang="ja-JP" altLang="en-US" dirty="0"/>
          </a:p>
        </p:txBody>
      </p:sp>
      <p:sp>
        <p:nvSpPr>
          <p:cNvPr id="40" name="テキスト プレースホルダー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DCAF9A7B-75DA-40E9-B034-4F6E3D48F2B4}" type="datetime1">
              <a:rPr lang="ja-JP" altLang="en-US" smtClean="0"/>
              <a:pPr/>
              <a:t>2022/5/25</a:t>
            </a:fld>
            <a:endParaRPr lang="ja-JP" altLang="en-US"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キャプション付きの 3 つの画像">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grpSp>
        <p:nvGrpSpPr>
          <p:cNvPr id="52" name="グループ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79" name="図プレースホルダー 33" descr="画像を追加する空のプレースホルダー。プレースホルダーをクリックし、追加する画像を選択します。"/>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1" name="テキスト プレースホルダー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84" name="グループ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78" name="図プレースホルダー 33" descr="画像を追加する空のプレースホルダー。プレースホルダーをクリックし、追加する画像を選択します。"/>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2" name="テキスト プレースホルダー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97" name="グループ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9"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0"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1"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2"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3"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4"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5"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6"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7"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8"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9"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80" name="図プレースホルダー 33" descr="画像を追加する空のプレースホルダー。プレースホルダーをクリックし、追加する画像を選択します。"/>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3" name="テキスト プレースホルダー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C78115ED-A685-4A27-84DA-AF198D2306D6}" type="datetime1">
              <a:rPr lang="ja-JP" altLang="en-US" smtClean="0"/>
              <a:pPr/>
              <a:t>2022/5/25</a:t>
            </a:fld>
            <a:endParaRPr lang="ja-JP" altLang="en-US"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ja-JP" altLang="en-US" dirty="0"/>
              <a:t>マスター テキストのスタイルを編集する</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スライド番号プレースホルダー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fld id="{022B156B-59AE-415F-B24B-8756D48BB977}" type="slidenum">
              <a:rPr lang="en-US" altLang="ja-JP" smtClean="0"/>
              <a:pPr/>
              <a:t>‹#›</a:t>
            </a:fld>
            <a:endParaRPr lang="ja-JP" altLang="en-US" dirty="0"/>
          </a:p>
        </p:txBody>
      </p:sp>
      <p:sp>
        <p:nvSpPr>
          <p:cNvPr id="5" name="フッター プレースホルダー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4" name="日付プレースホルダー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fld id="{310BF4B2-4882-4EE2-B0BF-C9C578DB93D7}" type="datetime1">
              <a:rPr lang="ja-JP" altLang="en-US" smtClean="0"/>
              <a:pPr/>
              <a:t>2022/5/25</a:t>
            </a:fld>
            <a:endParaRPr lang="ja-JP"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normAutofit/>
          </a:bodyPr>
          <a:lstStyle/>
          <a:p>
            <a:pPr rtl="0"/>
            <a:r>
              <a:rPr lang="ja-JP" altLang="en-US" sz="6000" dirty="0">
                <a:latin typeface="HGP創英角ｺﾞｼｯｸUB" panose="020B0900000000000000" pitchFamily="50" charset="-128"/>
                <a:ea typeface="HGP創英角ｺﾞｼｯｸUB" panose="020B0900000000000000" pitchFamily="50" charset="-128"/>
                <a:sym typeface="ＭＳ Ｐゴシック" panose="020B0600070205080204" pitchFamily="50" charset="-128"/>
              </a:rPr>
              <a:t>職員募集</a:t>
            </a:r>
            <a:r>
              <a:rPr lang="en-US" altLang="ja-JP" sz="6000" dirty="0">
                <a:latin typeface="HGP創英角ｺﾞｼｯｸUB" panose="020B0900000000000000" pitchFamily="50" charset="-128"/>
                <a:ea typeface="HGP創英角ｺﾞｼｯｸUB" panose="020B0900000000000000" pitchFamily="50" charset="-128"/>
                <a:sym typeface="ＭＳ Ｐゴシック" panose="020B0600070205080204" pitchFamily="50" charset="-128"/>
              </a:rPr>
              <a:t>Q</a:t>
            </a:r>
            <a:r>
              <a:rPr lang="ja-JP" altLang="en-US" sz="6000" dirty="0">
                <a:latin typeface="HGP創英角ｺﾞｼｯｸUB" panose="020B0900000000000000" pitchFamily="50" charset="-128"/>
                <a:ea typeface="HGP創英角ｺﾞｼｯｸUB" panose="020B0900000000000000" pitchFamily="50" charset="-128"/>
                <a:sym typeface="ＭＳ Ｐゴシック" panose="020B0600070205080204" pitchFamily="50" charset="-128"/>
              </a:rPr>
              <a:t>＆</a:t>
            </a:r>
            <a:r>
              <a:rPr lang="en-US" altLang="ja-JP" sz="6000" dirty="0">
                <a:latin typeface="HGP創英角ｺﾞｼｯｸUB" panose="020B0900000000000000" pitchFamily="50" charset="-128"/>
                <a:ea typeface="HGP創英角ｺﾞｼｯｸUB" panose="020B0900000000000000" pitchFamily="50" charset="-128"/>
                <a:sym typeface="ＭＳ Ｐゴシック" panose="020B0600070205080204" pitchFamily="50" charset="-128"/>
              </a:rPr>
              <a:t>A</a:t>
            </a:r>
            <a:endParaRPr lang="ja-JP" altLang="en-US" sz="6000" dirty="0">
              <a:latin typeface="HGP創英角ｺﾞｼｯｸUB" panose="020B0900000000000000" pitchFamily="50" charset="-128"/>
              <a:ea typeface="HGP創英角ｺﾞｼｯｸUB" panose="020B0900000000000000" pitchFamily="50" charset="-128"/>
              <a:sym typeface="ＭＳ Ｐゴシック" panose="020B0600070205080204" pitchFamily="50" charset="-128"/>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病院・医院の建物イラスト（医療）">
            <a:extLst>
              <a:ext uri="{FF2B5EF4-FFF2-40B4-BE49-F238E27FC236}">
                <a16:creationId xmlns:a16="http://schemas.microsoft.com/office/drawing/2014/main" id="{42001D4F-6756-4369-8813-75E90190E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32" y="15985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9F7EAA56-097B-4911-A79E-D6D6E6D3BFC6}"/>
              </a:ext>
            </a:extLst>
          </p:cNvPr>
          <p:cNvSpPr>
            <a:spLocks noGrp="1"/>
          </p:cNvSpPr>
          <p:nvPr>
            <p:ph type="title"/>
          </p:nvPr>
        </p:nvSpPr>
        <p:spPr>
          <a:xfrm>
            <a:off x="2469942" y="876300"/>
            <a:ext cx="2963449" cy="647700"/>
          </a:xfrm>
        </p:spPr>
        <p:txBody>
          <a:bodyPr/>
          <a:lstStyle/>
          <a:p>
            <a:r>
              <a:rPr lang="ja-JP" altLang="en-US" b="1" dirty="0">
                <a:latin typeface="游ゴシック" panose="020B0400000000000000" pitchFamily="50" charset="-128"/>
                <a:ea typeface="游ゴシック" panose="020B0400000000000000" pitchFamily="50" charset="-128"/>
              </a:rPr>
              <a:t>病院全体</a:t>
            </a:r>
          </a:p>
        </p:txBody>
      </p:sp>
      <p:sp>
        <p:nvSpPr>
          <p:cNvPr id="3" name="コンテンツ プレースホルダー 2">
            <a:extLst>
              <a:ext uri="{FF2B5EF4-FFF2-40B4-BE49-F238E27FC236}">
                <a16:creationId xmlns:a16="http://schemas.microsoft.com/office/drawing/2014/main" id="{FC9E0867-9834-4B72-BFE3-08A19702A13A}"/>
              </a:ext>
            </a:extLst>
          </p:cNvPr>
          <p:cNvSpPr>
            <a:spLocks noGrp="1"/>
          </p:cNvSpPr>
          <p:nvPr>
            <p:ph idx="1"/>
          </p:nvPr>
        </p:nvSpPr>
        <p:spPr>
          <a:xfrm>
            <a:off x="702365" y="2067338"/>
            <a:ext cx="10421249" cy="3914361"/>
          </a:xfrm>
        </p:spPr>
        <p:txBody>
          <a:bodyPr/>
          <a:lstStyle/>
          <a:p>
            <a:pPr marL="0" indent="0">
              <a:buNone/>
            </a:pPr>
            <a:r>
              <a:rPr lang="ja-JP" altLang="en-US" sz="1400" b="1" dirty="0">
                <a:solidFill>
                  <a:srgbClr val="FF0000"/>
                </a:solidFill>
                <a:latin typeface="游ゴシック" panose="020B0400000000000000" pitchFamily="50" charset="-128"/>
                <a:ea typeface="游ゴシック" panose="020B0400000000000000" pitchFamily="50" charset="-128"/>
              </a:rPr>
              <a:t>Ｑ．有給休暇はとれますか？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．業務に支障がなければ全部消化できています。</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buNone/>
            </a:pPr>
            <a:r>
              <a:rPr lang="ja-JP" altLang="en-US" sz="1400" b="1" dirty="0">
                <a:solidFill>
                  <a:srgbClr val="FF0000"/>
                </a:solidFill>
                <a:latin typeface="游ゴシック" panose="020B0400000000000000" pitchFamily="50" charset="-128"/>
                <a:ea typeface="游ゴシック" panose="020B0400000000000000" pitchFamily="50" charset="-128"/>
              </a:rPr>
              <a:t>Ｑ．育児休暇はとれますか？</a:t>
            </a:r>
          </a:p>
          <a:p>
            <a:pPr marL="0" inden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．女性では</a:t>
            </a:r>
            <a:r>
              <a:rPr lang="en-US" altLang="ja-JP" sz="1400" b="1" dirty="0">
                <a:solidFill>
                  <a:schemeClr val="tx2"/>
                </a:solidFill>
                <a:latin typeface="游ゴシック" panose="020B0400000000000000" pitchFamily="50" charset="-128"/>
                <a:ea typeface="游ゴシック" panose="020B0400000000000000" pitchFamily="50" charset="-128"/>
              </a:rPr>
              <a:t>1</a:t>
            </a:r>
            <a:r>
              <a:rPr lang="ja-JP" altLang="en-US" sz="1400" b="1" dirty="0">
                <a:solidFill>
                  <a:schemeClr val="tx2"/>
                </a:solidFill>
                <a:latin typeface="游ゴシック" panose="020B0400000000000000" pitchFamily="50" charset="-128"/>
                <a:ea typeface="游ゴシック" panose="020B0400000000000000" pitchFamily="50" charset="-128"/>
              </a:rPr>
              <a:t>年の育児休暇をとる方が大半（ここ数年は</a:t>
            </a:r>
            <a:r>
              <a:rPr lang="en-US" altLang="ja-JP" sz="1400" b="1" dirty="0">
                <a:solidFill>
                  <a:schemeClr val="tx2"/>
                </a:solidFill>
                <a:latin typeface="游ゴシック" panose="020B0400000000000000" pitchFamily="50" charset="-128"/>
                <a:ea typeface="游ゴシック" panose="020B0400000000000000" pitchFamily="50" charset="-128"/>
              </a:rPr>
              <a:t>100</a:t>
            </a:r>
            <a:r>
              <a:rPr lang="ja-JP" altLang="en-US" sz="1400" b="1" dirty="0">
                <a:solidFill>
                  <a:schemeClr val="tx2"/>
                </a:solidFill>
                <a:latin typeface="游ゴシック" panose="020B0400000000000000" pitchFamily="50" charset="-128"/>
                <a:ea typeface="游ゴシック" panose="020B0400000000000000" pitchFamily="50" charset="-128"/>
              </a:rPr>
              <a:t>％）で、男性でも数週間ですが取得しています。</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buNone/>
            </a:pPr>
            <a:r>
              <a:rPr lang="ja-JP" altLang="en-US" sz="1400" b="1" dirty="0">
                <a:solidFill>
                  <a:schemeClr val="tx2"/>
                </a:solidFill>
                <a:latin typeface="游ゴシック" panose="020B0400000000000000" pitchFamily="50" charset="-128"/>
                <a:ea typeface="游ゴシック" panose="020B0400000000000000" pitchFamily="50" charset="-128"/>
              </a:rPr>
              <a:t>　　育休明けのママさんも大勢活躍しております。</a:t>
            </a:r>
          </a:p>
          <a:p>
            <a:pPr marL="0" indent="0">
              <a:buNone/>
            </a:pPr>
            <a:r>
              <a:rPr lang="ja-JP" altLang="en-US" sz="1400" b="1" dirty="0">
                <a:solidFill>
                  <a:srgbClr val="FF0000"/>
                </a:solidFill>
                <a:latin typeface="游ゴシック" panose="020B0400000000000000" pitchFamily="50" charset="-128"/>
                <a:ea typeface="游ゴシック" panose="020B0400000000000000" pitchFamily="50" charset="-128"/>
              </a:rPr>
              <a:t>Ｑ．福利厚生はどうですか？</a:t>
            </a:r>
          </a:p>
          <a:p>
            <a:pPr marL="0" inden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．通勤手当あります。職員旅行や忘年会など毎年催しがあります（現在コロナ禍で中止中）。</a:t>
            </a:r>
          </a:p>
          <a:p>
            <a:pPr marL="0" indent="0">
              <a:buNone/>
            </a:pPr>
            <a:endParaRPr lang="en-US" altLang="ja-JP" sz="14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dirty="0"/>
          </a:p>
        </p:txBody>
      </p:sp>
    </p:spTree>
    <p:extLst>
      <p:ext uri="{BB962C8B-B14F-4D97-AF65-F5344CB8AC3E}">
        <p14:creationId xmlns:p14="http://schemas.microsoft.com/office/powerpoint/2010/main" val="184214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食事介助のイラスト">
            <a:extLst>
              <a:ext uri="{FF2B5EF4-FFF2-40B4-BE49-F238E27FC236}">
                <a16:creationId xmlns:a16="http://schemas.microsoft.com/office/drawing/2014/main" id="{37F0F184-13D6-4B85-B9FF-C3320D4A9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872" y="410817"/>
            <a:ext cx="1520689" cy="152068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ACDB14AA-267E-4705-8014-D732B619142F}"/>
              </a:ext>
            </a:extLst>
          </p:cNvPr>
          <p:cNvSpPr>
            <a:spLocks noGrp="1"/>
          </p:cNvSpPr>
          <p:nvPr>
            <p:ph type="title"/>
          </p:nvPr>
        </p:nvSpPr>
        <p:spPr>
          <a:xfrm>
            <a:off x="2854256" y="876300"/>
            <a:ext cx="2446614" cy="647700"/>
          </a:xfrm>
        </p:spPr>
        <p:txBody>
          <a:bodyPr>
            <a:normAutofit/>
          </a:bodyPr>
          <a:lstStyle/>
          <a:p>
            <a:r>
              <a:rPr lang="ja-JP" altLang="en-US" b="1" dirty="0">
                <a:latin typeface="游ゴシック" panose="020B0400000000000000" pitchFamily="50" charset="-128"/>
                <a:ea typeface="游ゴシック" panose="020B0400000000000000" pitchFamily="50" charset="-128"/>
              </a:rPr>
              <a:t>介護職員</a:t>
            </a:r>
          </a:p>
        </p:txBody>
      </p:sp>
      <p:sp>
        <p:nvSpPr>
          <p:cNvPr id="4" name="コンテンツ プレースホルダー 3">
            <a:extLst>
              <a:ext uri="{FF2B5EF4-FFF2-40B4-BE49-F238E27FC236}">
                <a16:creationId xmlns:a16="http://schemas.microsoft.com/office/drawing/2014/main" id="{36201F29-1B55-4D3B-A974-DFE0C65C1A5B}"/>
              </a:ext>
            </a:extLst>
          </p:cNvPr>
          <p:cNvSpPr>
            <a:spLocks noGrp="1"/>
          </p:cNvSpPr>
          <p:nvPr>
            <p:ph sz="half" idx="2"/>
          </p:nvPr>
        </p:nvSpPr>
        <p:spPr>
          <a:xfrm>
            <a:off x="794810" y="2067441"/>
            <a:ext cx="5147111" cy="4586907"/>
          </a:xfrm>
          <a:ln>
            <a:noFill/>
          </a:ln>
        </p:spPr>
        <p:txBody>
          <a:bodyPr>
            <a:normAutofit/>
          </a:bodyPr>
          <a:lstStyle/>
          <a:p>
            <a:pPr marL="0" indent="0">
              <a:spcBef>
                <a:spcPts val="600"/>
              </a:spcBef>
              <a:buNone/>
            </a:pPr>
            <a:r>
              <a:rPr lang="ja-JP" altLang="en-US" sz="1400" b="1" dirty="0">
                <a:solidFill>
                  <a:srgbClr val="FF0000"/>
                </a:solidFill>
                <a:latin typeface="游ゴシック" panose="020B0400000000000000" pitchFamily="50" charset="-128"/>
                <a:ea typeface="游ゴシック" panose="020B0400000000000000" pitchFamily="50" charset="-128"/>
              </a:rPr>
              <a:t>Ｑ．どんな仕事をしていますか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spcBef>
                <a:spcPts val="600"/>
              </a:spcBef>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．オムツ交換、排泄介助、部屋の環境整備（ベッドの設定、床頭台の中の整頓など）、体位交換、食事介助、口腔ケア、入浴介助、患者さんとのコミュニケーションなどを行います。</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spcBef>
                <a:spcPts val="600"/>
              </a:spcBef>
              <a:buNone/>
            </a:pP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spcBef>
                <a:spcPts val="600"/>
              </a:spcBef>
              <a:buNone/>
            </a:pPr>
            <a:r>
              <a:rPr lang="ja-JP" altLang="en-US" sz="1400" b="1" dirty="0">
                <a:solidFill>
                  <a:srgbClr val="FF0000"/>
                </a:solidFill>
                <a:latin typeface="游ゴシック" panose="020B0400000000000000" pitchFamily="50" charset="-128"/>
                <a:ea typeface="游ゴシック" panose="020B0400000000000000" pitchFamily="50" charset="-128"/>
              </a:rPr>
              <a:t>Ｑ．資格がなくても大丈夫ですか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spcBef>
                <a:spcPts val="600"/>
              </a:spcBef>
              <a:buNone/>
            </a:pPr>
            <a:r>
              <a:rPr lang="ja-JP" altLang="en-US" sz="1400" b="1" dirty="0">
                <a:solidFill>
                  <a:schemeClr val="tx2"/>
                </a:solidFill>
                <a:latin typeface="游ゴシック" panose="020B0400000000000000" pitchFamily="50" charset="-128"/>
                <a:ea typeface="游ゴシック" panose="020B0400000000000000" pitchFamily="50" charset="-128"/>
              </a:rPr>
              <a:t>Ａ．初心者大歓迎！！！！働きながら資格取得も可能です。　　　　　　看護学校に行かれる方も多くいらっしゃいます。</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spcBef>
                <a:spcPts val="600"/>
              </a:spcBef>
              <a:buNone/>
            </a:pP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spcBef>
                <a:spcPts val="600"/>
              </a:spcBef>
              <a:buNone/>
            </a:pPr>
            <a:r>
              <a:rPr lang="ja-JP" altLang="en-US" sz="1400" b="1" dirty="0">
                <a:solidFill>
                  <a:srgbClr val="FF0000"/>
                </a:solidFill>
                <a:latin typeface="游ゴシック" panose="020B0400000000000000" pitchFamily="50" charset="-128"/>
                <a:ea typeface="游ゴシック" panose="020B0400000000000000" pitchFamily="50" charset="-128"/>
              </a:rPr>
              <a:t>Ｑ．夜勤が不安です。夜勤の体制はどうなっていますか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spcBef>
                <a:spcPts val="600"/>
              </a:spcBef>
              <a:buNone/>
            </a:pPr>
            <a:r>
              <a:rPr lang="ja-JP" altLang="en-US" sz="1400" b="1" dirty="0">
                <a:solidFill>
                  <a:schemeClr val="tx2"/>
                </a:solidFill>
                <a:latin typeface="游ゴシック" panose="020B0400000000000000" pitchFamily="50" charset="-128"/>
                <a:ea typeface="游ゴシック" panose="020B0400000000000000" pitchFamily="50" charset="-128"/>
              </a:rPr>
              <a:t>Ａ．施設では介護スタッフのみの夜勤体制が多いと聞きます。　　　　　当院は施設とは違って、各病棟に看護師が２名、勤務しているため安心して働けますよ。</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spcBef>
                <a:spcPts val="600"/>
              </a:spcBef>
              <a:buNone/>
            </a:pP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spcBef>
                <a:spcPts val="600"/>
              </a:spcBef>
              <a:buNone/>
            </a:pPr>
            <a:r>
              <a:rPr lang="ja-JP" altLang="en-US" sz="1400" b="1" dirty="0">
                <a:solidFill>
                  <a:srgbClr val="FF0000"/>
                </a:solidFill>
                <a:latin typeface="游ゴシック" panose="020B0400000000000000" pitchFamily="50" charset="-128"/>
                <a:ea typeface="游ゴシック" panose="020B0400000000000000" pitchFamily="50" charset="-128"/>
              </a:rPr>
              <a:t>Ｑ．介護スタッフの年齢層は</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spcBef>
                <a:spcPts val="600"/>
              </a:spcBef>
              <a:buNone/>
            </a:pPr>
            <a:r>
              <a:rPr lang="ja-JP" altLang="en-US" sz="1400" b="1" dirty="0">
                <a:solidFill>
                  <a:schemeClr val="tx2"/>
                </a:solidFill>
                <a:latin typeface="游ゴシック" panose="020B0400000000000000" pitchFamily="50" charset="-128"/>
                <a:ea typeface="游ゴシック" panose="020B0400000000000000" pitchFamily="50" charset="-128"/>
              </a:rPr>
              <a:t>Ａ．</a:t>
            </a:r>
            <a:r>
              <a:rPr lang="en-US" altLang="ja-JP" sz="1400" b="1" dirty="0">
                <a:solidFill>
                  <a:schemeClr val="tx2"/>
                </a:solidFill>
                <a:latin typeface="游ゴシック" panose="020B0400000000000000" pitchFamily="50" charset="-128"/>
                <a:ea typeface="游ゴシック" panose="020B0400000000000000" pitchFamily="50" charset="-128"/>
              </a:rPr>
              <a:t>20</a:t>
            </a:r>
            <a:r>
              <a:rPr lang="ja-JP" altLang="en-US" sz="1400" b="1" dirty="0">
                <a:solidFill>
                  <a:schemeClr val="tx2"/>
                </a:solidFill>
                <a:latin typeface="游ゴシック" panose="020B0400000000000000" pitchFamily="50" charset="-128"/>
                <a:ea typeface="游ゴシック" panose="020B0400000000000000" pitchFamily="50" charset="-128"/>
              </a:rPr>
              <a:t>歳台～</a:t>
            </a:r>
            <a:r>
              <a:rPr lang="en-US" altLang="ja-JP" sz="1400" b="1" dirty="0">
                <a:solidFill>
                  <a:schemeClr val="tx2"/>
                </a:solidFill>
                <a:latin typeface="游ゴシック" panose="020B0400000000000000" pitchFamily="50" charset="-128"/>
                <a:ea typeface="游ゴシック" panose="020B0400000000000000" pitchFamily="50" charset="-128"/>
              </a:rPr>
              <a:t>70</a:t>
            </a:r>
            <a:r>
              <a:rPr lang="ja-JP" altLang="en-US" sz="1400" b="1" dirty="0">
                <a:solidFill>
                  <a:schemeClr val="tx2"/>
                </a:solidFill>
                <a:latin typeface="游ゴシック" panose="020B0400000000000000" pitchFamily="50" charset="-128"/>
                <a:ea typeface="游ゴシック" panose="020B0400000000000000" pitchFamily="50" charset="-128"/>
              </a:rPr>
              <a:t>歳台と幅広い年齢層の方が働いています。</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spcBef>
                <a:spcPts val="600"/>
              </a:spcBef>
              <a:buNone/>
            </a:pPr>
            <a:r>
              <a:rPr lang="ja-JP" altLang="en-US" sz="1400" b="1" dirty="0">
                <a:solidFill>
                  <a:schemeClr val="tx2"/>
                </a:solidFill>
                <a:latin typeface="游ゴシック" panose="020B0400000000000000" pitchFamily="50" charset="-128"/>
                <a:ea typeface="游ゴシック" panose="020B0400000000000000" pitchFamily="50" charset="-128"/>
              </a:rPr>
              <a:t>男性スタッフも働いていますよ！！</a:t>
            </a:r>
            <a:endParaRPr lang="en-US" altLang="ja-JP" sz="1400" b="1" dirty="0">
              <a:solidFill>
                <a:schemeClr val="tx2"/>
              </a:solidFill>
              <a:latin typeface="游ゴシック" panose="020B0400000000000000" pitchFamily="50" charset="-128"/>
              <a:ea typeface="游ゴシック" panose="020B0400000000000000" pitchFamily="50" charset="-128"/>
            </a:endParaRPr>
          </a:p>
        </p:txBody>
      </p:sp>
      <p:pic>
        <p:nvPicPr>
          <p:cNvPr id="2052" name="Picture 4" descr="パンツルックの女性看護師さんのイラスト">
            <a:extLst>
              <a:ext uri="{FF2B5EF4-FFF2-40B4-BE49-F238E27FC236}">
                <a16:creationId xmlns:a16="http://schemas.microsoft.com/office/drawing/2014/main" id="{CD4F3267-C70A-4EB0-9C47-CCE62B877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3921" y="569142"/>
            <a:ext cx="1520689" cy="1348786"/>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a:extLst>
              <a:ext uri="{FF2B5EF4-FFF2-40B4-BE49-F238E27FC236}">
                <a16:creationId xmlns:a16="http://schemas.microsoft.com/office/drawing/2014/main" id="{194BB12C-BFAA-42BA-B624-2F4A2BDE3F6D}"/>
              </a:ext>
            </a:extLst>
          </p:cNvPr>
          <p:cNvSpPr txBox="1">
            <a:spLocks/>
          </p:cNvSpPr>
          <p:nvPr/>
        </p:nvSpPr>
        <p:spPr>
          <a:xfrm>
            <a:off x="8288054" y="879410"/>
            <a:ext cx="2446614" cy="6477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a:lstStyle>
          <a:p>
            <a:r>
              <a:rPr lang="ja-JP" altLang="en-US" b="1" dirty="0">
                <a:latin typeface="游ゴシック" panose="020B0400000000000000" pitchFamily="50" charset="-128"/>
                <a:ea typeface="游ゴシック" panose="020B0400000000000000" pitchFamily="50" charset="-128"/>
              </a:rPr>
              <a:t>看護師</a:t>
            </a:r>
          </a:p>
        </p:txBody>
      </p:sp>
      <p:sp>
        <p:nvSpPr>
          <p:cNvPr id="3" name="テキスト ボックス 2">
            <a:extLst>
              <a:ext uri="{FF2B5EF4-FFF2-40B4-BE49-F238E27FC236}">
                <a16:creationId xmlns:a16="http://schemas.microsoft.com/office/drawing/2014/main" id="{CC2390FE-1D4A-4753-B671-6AAFA6DCC990}"/>
              </a:ext>
            </a:extLst>
          </p:cNvPr>
          <p:cNvSpPr txBox="1"/>
          <p:nvPr/>
        </p:nvSpPr>
        <p:spPr>
          <a:xfrm>
            <a:off x="6418642" y="2067441"/>
            <a:ext cx="5147111" cy="4185761"/>
          </a:xfrm>
          <a:prstGeom prst="rect">
            <a:avLst/>
          </a:prstGeom>
          <a:noFill/>
          <a:ln>
            <a:noFill/>
          </a:ln>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Ｑ．どんな仕事をしてますか</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a:p>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a:p>
            <a:r>
              <a:rPr kumimoji="1" lang="ja-JP" altLang="en-US" sz="1400" b="1" dirty="0">
                <a:solidFill>
                  <a:schemeClr val="tx2"/>
                </a:solidFill>
                <a:latin typeface="游ゴシック" panose="020B0400000000000000" pitchFamily="50" charset="-128"/>
                <a:ea typeface="游ゴシック" panose="020B0400000000000000" pitchFamily="50" charset="-128"/>
              </a:rPr>
              <a:t>Ａ．バイタルサイン測定、オムツ交換、排泄介助、部屋の環　境整備（ベッドの設定、床頭台の中の整頓など）、体位交換、食事介助、口腔ケア、入浴介助、患者さんとのコミュニケーションなどを行います。</a:t>
            </a:r>
            <a:endParaRPr kumimoji="1" lang="en-US" altLang="ja-JP" sz="1400" b="1" dirty="0">
              <a:solidFill>
                <a:schemeClr val="tx2"/>
              </a:solidFill>
              <a:latin typeface="游ゴシック" panose="020B0400000000000000" pitchFamily="50" charset="-128"/>
              <a:ea typeface="游ゴシック" panose="020B0400000000000000" pitchFamily="50" charset="-128"/>
            </a:endParaRPr>
          </a:p>
          <a:p>
            <a:r>
              <a:rPr kumimoji="1" lang="ja-JP" altLang="en-US" sz="1400" b="1" dirty="0">
                <a:solidFill>
                  <a:schemeClr val="tx2"/>
                </a:solidFill>
                <a:latin typeface="游ゴシック" panose="020B0400000000000000" pitchFamily="50" charset="-128"/>
                <a:ea typeface="游ゴシック" panose="020B0400000000000000" pitchFamily="50" charset="-128"/>
              </a:rPr>
              <a:t>また、経管栄養、吸引、配薬、処置などがあります。</a:t>
            </a:r>
            <a:endParaRPr kumimoji="1" lang="en-US" altLang="ja-JP" sz="1400" b="1" dirty="0">
              <a:solidFill>
                <a:schemeClr val="tx2"/>
              </a:solidFill>
              <a:latin typeface="游ゴシック" panose="020B0400000000000000" pitchFamily="50" charset="-128"/>
              <a:ea typeface="游ゴシック" panose="020B0400000000000000" pitchFamily="50" charset="-128"/>
            </a:endParaRPr>
          </a:p>
          <a:p>
            <a:endParaRPr kumimoji="1" lang="en-US" altLang="ja-JP" sz="1400" b="1" dirty="0">
              <a:solidFill>
                <a:schemeClr val="tx2"/>
              </a:solidFill>
              <a:latin typeface="游ゴシック" panose="020B0400000000000000" pitchFamily="50" charset="-128"/>
              <a:ea typeface="游ゴシック" panose="020B0400000000000000" pitchFamily="50" charset="-128"/>
            </a:endParaRPr>
          </a:p>
          <a:p>
            <a:r>
              <a:rPr kumimoji="1" lang="ja-JP" altLang="en-US" sz="1400" b="1" dirty="0">
                <a:solidFill>
                  <a:srgbClr val="FF0000"/>
                </a:solidFill>
                <a:latin typeface="游ゴシック" panose="020B0400000000000000" pitchFamily="50" charset="-128"/>
                <a:ea typeface="游ゴシック" panose="020B0400000000000000" pitchFamily="50" charset="-128"/>
              </a:rPr>
              <a:t>Ｑ．勤務体制は</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a:p>
            <a:endParaRPr kumimoji="1" lang="en-US" altLang="ja-JP" sz="1400" b="1" dirty="0">
              <a:solidFill>
                <a:schemeClr val="tx2"/>
              </a:solidFill>
              <a:latin typeface="游ゴシック" panose="020B0400000000000000" pitchFamily="50" charset="-128"/>
              <a:ea typeface="游ゴシック" panose="020B0400000000000000" pitchFamily="50" charset="-128"/>
            </a:endParaRPr>
          </a:p>
          <a:p>
            <a:r>
              <a:rPr kumimoji="1" lang="ja-JP" altLang="en-US" sz="1400" b="1" dirty="0">
                <a:solidFill>
                  <a:schemeClr val="tx2"/>
                </a:solidFill>
                <a:latin typeface="游ゴシック" panose="020B0400000000000000" pitchFamily="50" charset="-128"/>
                <a:ea typeface="游ゴシック" panose="020B0400000000000000" pitchFamily="50" charset="-128"/>
              </a:rPr>
              <a:t>Ａ．当院は２交代制（日勤・夜勤）で夜勤は各病棟２名で行っております。</a:t>
            </a:r>
            <a:endParaRPr kumimoji="1" lang="en-US" altLang="ja-JP" sz="1400" b="1" dirty="0">
              <a:solidFill>
                <a:schemeClr val="tx2"/>
              </a:solidFill>
              <a:latin typeface="游ゴシック" panose="020B0400000000000000" pitchFamily="50" charset="-128"/>
              <a:ea typeface="游ゴシック" panose="020B0400000000000000" pitchFamily="50" charset="-128"/>
            </a:endParaRPr>
          </a:p>
          <a:p>
            <a:endParaRPr kumimoji="1" lang="en-US" altLang="ja-JP" sz="1400" b="1" dirty="0">
              <a:solidFill>
                <a:schemeClr val="tx2"/>
              </a:solidFill>
              <a:latin typeface="游ゴシック" panose="020B0400000000000000" pitchFamily="50" charset="-128"/>
              <a:ea typeface="游ゴシック" panose="020B0400000000000000" pitchFamily="50" charset="-128"/>
            </a:endParaRPr>
          </a:p>
          <a:p>
            <a:r>
              <a:rPr kumimoji="1" lang="ja-JP" altLang="en-US" sz="1400" b="1" dirty="0">
                <a:solidFill>
                  <a:srgbClr val="FF0000"/>
                </a:solidFill>
                <a:latin typeface="游ゴシック" panose="020B0400000000000000" pitchFamily="50" charset="-128"/>
                <a:ea typeface="游ゴシック" panose="020B0400000000000000" pitchFamily="50" charset="-128"/>
              </a:rPr>
              <a:t>Ｑ．看護師の男女比は</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a:p>
            <a:endParaRPr kumimoji="1" lang="en-US" altLang="ja-JP" sz="1400" b="1" dirty="0">
              <a:solidFill>
                <a:schemeClr val="tx2"/>
              </a:solidFill>
              <a:latin typeface="游ゴシック" panose="020B0400000000000000" pitchFamily="50" charset="-128"/>
              <a:ea typeface="游ゴシック" panose="020B0400000000000000" pitchFamily="50" charset="-128"/>
            </a:endParaRPr>
          </a:p>
          <a:p>
            <a:r>
              <a:rPr kumimoji="1" lang="en-US" altLang="ja-JP" sz="1400" b="1" dirty="0">
                <a:solidFill>
                  <a:schemeClr val="tx2"/>
                </a:solidFill>
                <a:latin typeface="游ゴシック" panose="020B0400000000000000" pitchFamily="50" charset="-128"/>
                <a:ea typeface="游ゴシック" panose="020B0400000000000000" pitchFamily="50" charset="-128"/>
              </a:rPr>
              <a:t>A</a:t>
            </a:r>
            <a:r>
              <a:rPr kumimoji="1" lang="ja-JP" altLang="en-US" sz="1400" b="1" dirty="0">
                <a:solidFill>
                  <a:schemeClr val="tx2"/>
                </a:solidFill>
                <a:latin typeface="游ゴシック" panose="020B0400000000000000" pitchFamily="50" charset="-128"/>
                <a:ea typeface="游ゴシック" panose="020B0400000000000000" pitchFamily="50" charset="-128"/>
              </a:rPr>
              <a:t>．１：４（男性：女性）</a:t>
            </a:r>
            <a:endParaRPr kumimoji="1" lang="en-US" altLang="ja-JP" sz="1400" b="1" dirty="0">
              <a:solidFill>
                <a:schemeClr val="tx2"/>
              </a:solidFill>
              <a:latin typeface="游ゴシック" panose="020B0400000000000000" pitchFamily="50" charset="-128"/>
              <a:ea typeface="游ゴシック" panose="020B0400000000000000" pitchFamily="50" charset="-128"/>
            </a:endParaRPr>
          </a:p>
          <a:p>
            <a:r>
              <a:rPr kumimoji="1" lang="ja-JP" altLang="en-US" sz="1400" b="1" dirty="0">
                <a:solidFill>
                  <a:schemeClr val="tx2"/>
                </a:solidFill>
                <a:latin typeface="游ゴシック" panose="020B0400000000000000" pitchFamily="50" charset="-128"/>
                <a:ea typeface="游ゴシック" panose="020B0400000000000000" pitchFamily="50" charset="-128"/>
              </a:rPr>
              <a:t>近年男性職員も増えてきてます。</a:t>
            </a:r>
            <a:endParaRPr kumimoji="1" lang="en-US" altLang="ja-JP" sz="1400" b="1" dirty="0">
              <a:solidFill>
                <a:schemeClr val="tx2"/>
              </a:solidFill>
              <a:latin typeface="游ゴシック" panose="020B0400000000000000" pitchFamily="50" charset="-128"/>
              <a:ea typeface="游ゴシック" panose="020B0400000000000000" pitchFamily="50" charset="-128"/>
            </a:endParaRPr>
          </a:p>
          <a:p>
            <a:r>
              <a:rPr kumimoji="1" lang="ja-JP" altLang="en-US" sz="1400" b="1" dirty="0">
                <a:solidFill>
                  <a:schemeClr val="tx2"/>
                </a:solidFill>
                <a:latin typeface="游ゴシック" panose="020B0400000000000000" pitchFamily="50" charset="-128"/>
                <a:ea typeface="游ゴシック" panose="020B0400000000000000" pitchFamily="50" charset="-128"/>
              </a:rPr>
              <a:t>年齢層は２５歳～６９歳</a:t>
            </a:r>
            <a:endParaRPr kumimoji="1" lang="en-US" altLang="ja-JP" sz="1400" b="1" dirty="0">
              <a:solidFill>
                <a:schemeClr val="tx2"/>
              </a:solidFill>
              <a:latin typeface="游ゴシック" panose="020B0400000000000000" pitchFamily="50" charset="-128"/>
              <a:ea typeface="游ゴシック" panose="020B0400000000000000" pitchFamily="50" charset="-128"/>
            </a:endParaRPr>
          </a:p>
          <a:p>
            <a:endParaRPr kumimoji="1" lang="en-US" altLang="ja-JP" sz="1400" dirty="0">
              <a:solidFill>
                <a:schemeClr val="tx2"/>
              </a:solidFill>
              <a:latin typeface="HGP創英ﾌﾟﾚｾﾞﾝｽEB" panose="02020800000000000000" pitchFamily="18" charset="-128"/>
              <a:ea typeface="HGP創英ﾌﾟﾚｾﾞﾝｽEB" panose="02020800000000000000" pitchFamily="18" charset="-128"/>
            </a:endParaRPr>
          </a:p>
        </p:txBody>
      </p:sp>
      <p:sp>
        <p:nvSpPr>
          <p:cNvPr id="10" name="正方形/長方形 9">
            <a:extLst>
              <a:ext uri="{FF2B5EF4-FFF2-40B4-BE49-F238E27FC236}">
                <a16:creationId xmlns:a16="http://schemas.microsoft.com/office/drawing/2014/main" id="{AD98F9AD-6CEC-4DEE-A9A0-0AEF2FF9E227}"/>
              </a:ext>
            </a:extLst>
          </p:cNvPr>
          <p:cNvSpPr/>
          <p:nvPr/>
        </p:nvSpPr>
        <p:spPr>
          <a:xfrm>
            <a:off x="3750906" y="118429"/>
            <a:ext cx="3855442" cy="584775"/>
          </a:xfrm>
          <a:prstGeom prst="rect">
            <a:avLst/>
          </a:prstGeom>
          <a:noFill/>
        </p:spPr>
        <p:txBody>
          <a:bodyPr wrap="square" lIns="91440" tIns="45720" rIns="91440" bIns="45720">
            <a:spAutoFit/>
          </a:bodyPr>
          <a:lstStyle/>
          <a:p>
            <a:pPr algn="ctr"/>
            <a:r>
              <a:rPr lang="ja-JP" altLang="en-US" sz="3200" b="1" cap="none" spc="0" dirty="0">
                <a:ln w="0"/>
                <a:solidFill>
                  <a:schemeClr val="tx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～看護部～</a:t>
            </a:r>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938BDC5E-1966-409D-B84A-CD13023C6A61}"/>
              </a:ext>
            </a:extLst>
          </p:cNvPr>
          <p:cNvSpPr>
            <a:spLocks noGrp="1"/>
          </p:cNvSpPr>
          <p:nvPr>
            <p:ph sz="quarter" idx="4"/>
          </p:nvPr>
        </p:nvSpPr>
        <p:spPr>
          <a:xfrm>
            <a:off x="6375125" y="2014331"/>
            <a:ext cx="4956048" cy="4075353"/>
          </a:xfrm>
          <a:ln>
            <a:noFill/>
          </a:ln>
        </p:spPr>
        <p:txBody>
          <a:bodyPr>
            <a:normAutofit/>
          </a:bodyPr>
          <a:lstStyle/>
          <a:p>
            <a:pPr marL="0" indent="0">
              <a:buNone/>
            </a:pPr>
            <a:r>
              <a:rPr lang="ja-JP" altLang="en-US" sz="1400" b="1" dirty="0">
                <a:solidFill>
                  <a:srgbClr val="FF0000"/>
                </a:solidFill>
                <a:latin typeface="游ゴシック" panose="020B0400000000000000" pitchFamily="50" charset="-128"/>
                <a:ea typeface="游ゴシック" panose="020B0400000000000000" pitchFamily="50" charset="-128"/>
              </a:rPr>
              <a:t>Ｑ．どんな仕事をしていますか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．医師の診察の介助、バイタルサイン測定・採血等を行います。最近ではワクチン接種も行っています。</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buNone/>
            </a:pPr>
            <a:r>
              <a:rPr lang="ja-JP" altLang="en-US" sz="1400" b="1" dirty="0">
                <a:solidFill>
                  <a:srgbClr val="FF0000"/>
                </a:solidFill>
                <a:latin typeface="游ゴシック" panose="020B0400000000000000" pitchFamily="50" charset="-128"/>
                <a:ea typeface="游ゴシック" panose="020B0400000000000000" pitchFamily="50" charset="-128"/>
              </a:rPr>
              <a:t>Ｑ．外来看護師の勤務は</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．８時</a:t>
            </a:r>
            <a:r>
              <a:rPr lang="en-US" altLang="ja-JP" sz="1400" b="1" dirty="0">
                <a:solidFill>
                  <a:schemeClr val="tx2"/>
                </a:solidFill>
                <a:latin typeface="游ゴシック" panose="020B0400000000000000" pitchFamily="50" charset="-128"/>
                <a:ea typeface="游ゴシック" panose="020B0400000000000000" pitchFamily="50" charset="-128"/>
              </a:rPr>
              <a:t>30</a:t>
            </a:r>
            <a:r>
              <a:rPr lang="ja-JP" altLang="en-US" sz="1400" b="1" dirty="0">
                <a:solidFill>
                  <a:schemeClr val="tx2"/>
                </a:solidFill>
                <a:latin typeface="游ゴシック" panose="020B0400000000000000" pitchFamily="50" charset="-128"/>
                <a:ea typeface="游ゴシック" panose="020B0400000000000000" pitchFamily="50" charset="-128"/>
              </a:rPr>
              <a:t>分から</a:t>
            </a:r>
            <a:r>
              <a:rPr lang="en-US" altLang="ja-JP" sz="1400" b="1" dirty="0">
                <a:solidFill>
                  <a:schemeClr val="tx2"/>
                </a:solidFill>
                <a:latin typeface="游ゴシック" panose="020B0400000000000000" pitchFamily="50" charset="-128"/>
                <a:ea typeface="游ゴシック" panose="020B0400000000000000" pitchFamily="50" charset="-128"/>
              </a:rPr>
              <a:t>17</a:t>
            </a:r>
            <a:r>
              <a:rPr lang="ja-JP" altLang="en-US" sz="1400" b="1" dirty="0">
                <a:solidFill>
                  <a:schemeClr val="tx2"/>
                </a:solidFill>
                <a:latin typeface="游ゴシック" panose="020B0400000000000000" pitchFamily="50" charset="-128"/>
                <a:ea typeface="游ゴシック" panose="020B0400000000000000" pitchFamily="50" charset="-128"/>
              </a:rPr>
              <a:t>時</a:t>
            </a:r>
            <a:r>
              <a:rPr lang="en-US" altLang="ja-JP" sz="1400" b="1" dirty="0">
                <a:solidFill>
                  <a:schemeClr val="tx2"/>
                </a:solidFill>
                <a:latin typeface="游ゴシック" panose="020B0400000000000000" pitchFamily="50" charset="-128"/>
                <a:ea typeface="游ゴシック" panose="020B0400000000000000" pitchFamily="50" charset="-128"/>
              </a:rPr>
              <a:t>30</a:t>
            </a:r>
            <a:r>
              <a:rPr lang="ja-JP" altLang="en-US" sz="1400" b="1" dirty="0">
                <a:solidFill>
                  <a:schemeClr val="tx2"/>
                </a:solidFill>
                <a:latin typeface="游ゴシック" panose="020B0400000000000000" pitchFamily="50" charset="-128"/>
                <a:ea typeface="游ゴシック" panose="020B0400000000000000" pitchFamily="50" charset="-128"/>
              </a:rPr>
              <a:t>分（診察は</a:t>
            </a:r>
            <a:r>
              <a:rPr lang="en-US" altLang="ja-JP" sz="1400" b="1" dirty="0">
                <a:solidFill>
                  <a:schemeClr val="tx2"/>
                </a:solidFill>
                <a:latin typeface="游ゴシック" panose="020B0400000000000000" pitchFamily="50" charset="-128"/>
                <a:ea typeface="游ゴシック" panose="020B0400000000000000" pitchFamily="50" charset="-128"/>
              </a:rPr>
              <a:t>9</a:t>
            </a:r>
            <a:r>
              <a:rPr lang="ja-JP" altLang="en-US" sz="1400" b="1" dirty="0">
                <a:solidFill>
                  <a:schemeClr val="tx2"/>
                </a:solidFill>
                <a:latin typeface="游ゴシック" panose="020B0400000000000000" pitchFamily="50" charset="-128"/>
                <a:ea typeface="游ゴシック" panose="020B0400000000000000" pitchFamily="50" charset="-128"/>
              </a:rPr>
              <a:t>時から</a:t>
            </a:r>
            <a:r>
              <a:rPr lang="en-US" altLang="ja-JP" sz="1400" b="1" dirty="0">
                <a:solidFill>
                  <a:schemeClr val="tx2"/>
                </a:solidFill>
                <a:latin typeface="游ゴシック" panose="020B0400000000000000" pitchFamily="50" charset="-128"/>
                <a:ea typeface="游ゴシック" panose="020B0400000000000000" pitchFamily="50" charset="-128"/>
              </a:rPr>
              <a:t>17</a:t>
            </a:r>
            <a:r>
              <a:rPr lang="ja-JP" altLang="en-US" sz="1400" b="1" dirty="0">
                <a:solidFill>
                  <a:schemeClr val="tx2"/>
                </a:solidFill>
                <a:latin typeface="游ゴシック" panose="020B0400000000000000" pitchFamily="50" charset="-128"/>
                <a:ea typeface="游ゴシック" panose="020B0400000000000000" pitchFamily="50" charset="-128"/>
              </a:rPr>
              <a:t>時）の勤務で日曜・祝日は休みです。（在宅医を除く）残業はありません！</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buNone/>
            </a:pPr>
            <a:endParaRPr lang="ja-JP" altLang="en-US"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800" dirty="0">
              <a:solidFill>
                <a:schemeClr val="tx2"/>
              </a:solidFill>
              <a:latin typeface="HGP創英ﾌﾟﾚｾﾞﾝｽEB" panose="02020800000000000000" pitchFamily="18" charset="-128"/>
              <a:ea typeface="HGP創英ﾌﾟﾚｾﾞﾝｽEB" panose="02020800000000000000" pitchFamily="18" charset="-128"/>
            </a:endParaRPr>
          </a:p>
        </p:txBody>
      </p:sp>
      <p:sp>
        <p:nvSpPr>
          <p:cNvPr id="8" name="タイトル 1">
            <a:extLst>
              <a:ext uri="{FF2B5EF4-FFF2-40B4-BE49-F238E27FC236}">
                <a16:creationId xmlns:a16="http://schemas.microsoft.com/office/drawing/2014/main" id="{7764E8E4-EB9F-4A1C-BC46-960975F2D7E5}"/>
              </a:ext>
            </a:extLst>
          </p:cNvPr>
          <p:cNvSpPr txBox="1">
            <a:spLocks/>
          </p:cNvSpPr>
          <p:nvPr/>
        </p:nvSpPr>
        <p:spPr>
          <a:xfrm>
            <a:off x="8630345" y="598625"/>
            <a:ext cx="2435848" cy="82391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a:lstStyle>
          <a:p>
            <a:r>
              <a:rPr lang="ja-JP" altLang="en-US" b="1" dirty="0">
                <a:latin typeface="游ゴシック" panose="020B0400000000000000" pitchFamily="50" charset="-128"/>
                <a:ea typeface="游ゴシック" panose="020B0400000000000000" pitchFamily="50" charset="-128"/>
              </a:rPr>
              <a:t>外来看護師</a:t>
            </a:r>
          </a:p>
        </p:txBody>
      </p:sp>
      <p:pic>
        <p:nvPicPr>
          <p:cNvPr id="2054" name="Picture 6" descr="血圧を計る看護師さんのイラスト">
            <a:extLst>
              <a:ext uri="{FF2B5EF4-FFF2-40B4-BE49-F238E27FC236}">
                <a16:creationId xmlns:a16="http://schemas.microsoft.com/office/drawing/2014/main" id="{0183FBCE-6E37-4736-BC96-2EE3CFD57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3586" y="444760"/>
            <a:ext cx="1352939" cy="1352939"/>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642BBC0A-A0BA-4284-A49C-25CA4A081DDC}"/>
              </a:ext>
            </a:extLst>
          </p:cNvPr>
          <p:cNvSpPr/>
          <p:nvPr/>
        </p:nvSpPr>
        <p:spPr>
          <a:xfrm>
            <a:off x="3750906" y="118429"/>
            <a:ext cx="3855442" cy="584775"/>
          </a:xfrm>
          <a:prstGeom prst="rect">
            <a:avLst/>
          </a:prstGeom>
          <a:noFill/>
        </p:spPr>
        <p:txBody>
          <a:bodyPr wrap="square" lIns="91440" tIns="45720" rIns="91440" bIns="45720">
            <a:spAutoFit/>
          </a:bodyPr>
          <a:lstStyle/>
          <a:p>
            <a:pPr algn="ctr"/>
            <a:r>
              <a:rPr lang="ja-JP" altLang="en-US" sz="3200" b="1" cap="none" spc="0" dirty="0">
                <a:ln w="0"/>
                <a:solidFill>
                  <a:schemeClr val="tx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～看護部～</a:t>
            </a:r>
          </a:p>
        </p:txBody>
      </p:sp>
      <p:pic>
        <p:nvPicPr>
          <p:cNvPr id="13" name="Picture 2" descr="清掃員のイラスト">
            <a:extLst>
              <a:ext uri="{FF2B5EF4-FFF2-40B4-BE49-F238E27FC236}">
                <a16:creationId xmlns:a16="http://schemas.microsoft.com/office/drawing/2014/main" id="{A9A659B8-7C73-4966-9225-9F1067794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470" y="498768"/>
            <a:ext cx="1430574" cy="1298931"/>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a:extLst>
              <a:ext uri="{FF2B5EF4-FFF2-40B4-BE49-F238E27FC236}">
                <a16:creationId xmlns:a16="http://schemas.microsoft.com/office/drawing/2014/main" id="{EDCCBF71-E4E1-4131-9A42-3957FA6FECC7}"/>
              </a:ext>
            </a:extLst>
          </p:cNvPr>
          <p:cNvSpPr txBox="1">
            <a:spLocks/>
          </p:cNvSpPr>
          <p:nvPr/>
        </p:nvSpPr>
        <p:spPr>
          <a:xfrm>
            <a:off x="2551044" y="631755"/>
            <a:ext cx="2435848" cy="8239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a:lstStyle>
          <a:p>
            <a:r>
              <a:rPr lang="ja-JP" altLang="en-US" b="1" dirty="0">
                <a:latin typeface="游ゴシック" panose="020B0400000000000000" pitchFamily="50" charset="-128"/>
                <a:ea typeface="游ゴシック" panose="020B0400000000000000" pitchFamily="50" charset="-128"/>
              </a:rPr>
              <a:t>環境整備</a:t>
            </a:r>
          </a:p>
        </p:txBody>
      </p:sp>
      <p:sp>
        <p:nvSpPr>
          <p:cNvPr id="15" name="コンテンツ プレースホルダー 3">
            <a:extLst>
              <a:ext uri="{FF2B5EF4-FFF2-40B4-BE49-F238E27FC236}">
                <a16:creationId xmlns:a16="http://schemas.microsoft.com/office/drawing/2014/main" id="{CF64CA2E-965E-4C22-A364-41CEC3160F7A}"/>
              </a:ext>
            </a:extLst>
          </p:cNvPr>
          <p:cNvSpPr>
            <a:spLocks noGrp="1"/>
          </p:cNvSpPr>
          <p:nvPr>
            <p:ph sz="half" idx="2"/>
          </p:nvPr>
        </p:nvSpPr>
        <p:spPr>
          <a:xfrm>
            <a:off x="860829" y="2014331"/>
            <a:ext cx="4956048" cy="4075354"/>
          </a:xfrm>
        </p:spPr>
        <p:txBody>
          <a:bodyPr>
            <a:normAutofit/>
          </a:bodyPr>
          <a:lstStyle/>
          <a:p>
            <a:pPr marL="0" indent="0">
              <a:buNone/>
            </a:pPr>
            <a:r>
              <a:rPr lang="ja-JP" altLang="en-US" sz="1400" b="1" dirty="0">
                <a:solidFill>
                  <a:srgbClr val="FF0000"/>
                </a:solidFill>
                <a:latin typeface="游ゴシック" panose="020B0400000000000000" pitchFamily="50" charset="-128"/>
                <a:ea typeface="游ゴシック" panose="020B0400000000000000" pitchFamily="50" charset="-128"/>
              </a:rPr>
              <a:t>Ｑ．どんな仕事をしていますか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．例えば、床をはいてモップで拭きます。ベッド柵を拭いたり、</a:t>
            </a:r>
            <a:r>
              <a:rPr lang="en-US" altLang="ja-JP" sz="1400" b="1" dirty="0">
                <a:solidFill>
                  <a:schemeClr val="tx2"/>
                </a:solidFill>
                <a:latin typeface="游ゴシック" panose="020B0400000000000000" pitchFamily="50" charset="-128"/>
                <a:ea typeface="游ゴシック" panose="020B0400000000000000" pitchFamily="50" charset="-128"/>
              </a:rPr>
              <a:t>TV</a:t>
            </a:r>
            <a:r>
              <a:rPr lang="ja-JP" altLang="en-US" sz="1400" b="1" dirty="0">
                <a:solidFill>
                  <a:schemeClr val="tx2"/>
                </a:solidFill>
                <a:latin typeface="游ゴシック" panose="020B0400000000000000" pitchFamily="50" charset="-128"/>
                <a:ea typeface="游ゴシック" panose="020B0400000000000000" pitchFamily="50" charset="-128"/>
              </a:rPr>
              <a:t>の備え付けなど環境整備に関わる仕事をしています。</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buNone/>
            </a:pPr>
            <a:r>
              <a:rPr lang="en-US" altLang="ja-JP" sz="1400" b="1" dirty="0">
                <a:solidFill>
                  <a:srgbClr val="FF0000"/>
                </a:solidFill>
                <a:latin typeface="游ゴシック" panose="020B0400000000000000" pitchFamily="50" charset="-128"/>
                <a:ea typeface="游ゴシック" panose="020B0400000000000000" pitchFamily="50" charset="-128"/>
              </a:rPr>
              <a:t>Q</a:t>
            </a:r>
            <a:r>
              <a:rPr lang="ja-JP" altLang="en-US" sz="1400" b="1" dirty="0">
                <a:solidFill>
                  <a:srgbClr val="FF0000"/>
                </a:solidFill>
                <a:latin typeface="游ゴシック" panose="020B0400000000000000" pitchFamily="50" charset="-128"/>
                <a:ea typeface="游ゴシック" panose="020B0400000000000000" pitchFamily="50" charset="-128"/>
              </a:rPr>
              <a:t>．年齢層はどうですか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a:t>
            </a:r>
            <a:r>
              <a:rPr lang="en-US" altLang="ja-JP" sz="1400" b="1" dirty="0">
                <a:solidFill>
                  <a:schemeClr val="tx2"/>
                </a:solidFill>
                <a:latin typeface="游ゴシック" panose="020B0400000000000000" pitchFamily="50" charset="-128"/>
                <a:ea typeface="游ゴシック" panose="020B0400000000000000" pitchFamily="50" charset="-128"/>
              </a:rPr>
              <a:t>50</a:t>
            </a:r>
            <a:r>
              <a:rPr lang="ja-JP" altLang="en-US" sz="1400" b="1" dirty="0">
                <a:solidFill>
                  <a:schemeClr val="tx2"/>
                </a:solidFill>
                <a:latin typeface="游ゴシック" panose="020B0400000000000000" pitchFamily="50" charset="-128"/>
                <a:ea typeface="游ゴシック" panose="020B0400000000000000" pitchFamily="50" charset="-128"/>
              </a:rPr>
              <a:t>代から</a:t>
            </a:r>
            <a:r>
              <a:rPr lang="en-US" altLang="ja-JP" sz="1400" b="1" dirty="0">
                <a:solidFill>
                  <a:schemeClr val="tx2"/>
                </a:solidFill>
                <a:latin typeface="游ゴシック" panose="020B0400000000000000" pitchFamily="50" charset="-128"/>
                <a:ea typeface="游ゴシック" panose="020B0400000000000000" pitchFamily="50" charset="-128"/>
              </a:rPr>
              <a:t>60</a:t>
            </a:r>
            <a:r>
              <a:rPr lang="ja-JP" altLang="en-US" sz="1400" b="1" dirty="0">
                <a:solidFill>
                  <a:schemeClr val="tx2"/>
                </a:solidFill>
                <a:latin typeface="游ゴシック" panose="020B0400000000000000" pitchFamily="50" charset="-128"/>
                <a:ea typeface="游ゴシック" panose="020B0400000000000000" pitchFamily="50" charset="-128"/>
              </a:rPr>
              <a:t>代の方が活躍されています。過去には</a:t>
            </a:r>
            <a:r>
              <a:rPr lang="en-US" altLang="ja-JP" sz="1400" b="1" dirty="0">
                <a:solidFill>
                  <a:schemeClr val="tx2"/>
                </a:solidFill>
                <a:latin typeface="游ゴシック" panose="020B0400000000000000" pitchFamily="50" charset="-128"/>
                <a:ea typeface="游ゴシック" panose="020B0400000000000000" pitchFamily="50" charset="-128"/>
              </a:rPr>
              <a:t>80</a:t>
            </a:r>
            <a:r>
              <a:rPr lang="ja-JP" altLang="en-US" sz="1400" b="1" dirty="0">
                <a:solidFill>
                  <a:schemeClr val="tx2"/>
                </a:solidFill>
                <a:latin typeface="游ゴシック" panose="020B0400000000000000" pitchFamily="50" charset="-128"/>
                <a:ea typeface="游ゴシック" panose="020B0400000000000000" pitchFamily="50" charset="-128"/>
              </a:rPr>
              <a:t>代の職員も働いていました！！男女比率</a:t>
            </a:r>
            <a:r>
              <a:rPr lang="en-US" altLang="ja-JP" sz="1400" b="1" dirty="0">
                <a:solidFill>
                  <a:schemeClr val="tx2"/>
                </a:solidFill>
                <a:latin typeface="游ゴシック" panose="020B0400000000000000" pitchFamily="50" charset="-128"/>
                <a:ea typeface="游ゴシック" panose="020B0400000000000000" pitchFamily="50" charset="-128"/>
              </a:rPr>
              <a:t>1</a:t>
            </a:r>
            <a:r>
              <a:rPr lang="ja-JP" altLang="en-US" sz="1400" b="1" dirty="0">
                <a:solidFill>
                  <a:schemeClr val="tx2"/>
                </a:solidFill>
                <a:latin typeface="游ゴシック" panose="020B0400000000000000" pitchFamily="50" charset="-128"/>
                <a:ea typeface="游ゴシック" panose="020B0400000000000000" pitchFamily="50" charset="-128"/>
              </a:rPr>
              <a:t>：</a:t>
            </a:r>
            <a:r>
              <a:rPr lang="en-US" altLang="ja-JP" sz="1400" b="1" dirty="0">
                <a:solidFill>
                  <a:schemeClr val="tx2"/>
                </a:solidFill>
                <a:latin typeface="游ゴシック" panose="020B0400000000000000" pitchFamily="50" charset="-128"/>
                <a:ea typeface="游ゴシック" panose="020B0400000000000000" pitchFamily="50" charset="-128"/>
              </a:rPr>
              <a:t>2</a:t>
            </a:r>
            <a:r>
              <a:rPr lang="ja-JP" altLang="en-US" sz="1400" b="1" dirty="0">
                <a:solidFill>
                  <a:schemeClr val="tx2"/>
                </a:solidFill>
                <a:latin typeface="游ゴシック" panose="020B0400000000000000" pitchFamily="50" charset="-128"/>
                <a:ea typeface="游ゴシック" panose="020B0400000000000000" pitchFamily="50" charset="-128"/>
              </a:rPr>
              <a:t>（女性：男性）です。定年後の方も多くいらしゃいます。</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buNone/>
            </a:pPr>
            <a:endParaRPr lang="en-US" altLang="ja-JP" sz="1400" b="1" dirty="0">
              <a:solidFill>
                <a:schemeClr val="tx2"/>
              </a:solidFill>
            </a:endParaRPr>
          </a:p>
          <a:p>
            <a:pPr marL="0" indent="0">
              <a:buNone/>
            </a:pPr>
            <a:endParaRPr lang="en-US" altLang="ja-JP" sz="1400" b="1" dirty="0">
              <a:solidFill>
                <a:schemeClr val="tx2"/>
              </a:solidFill>
            </a:endParaRPr>
          </a:p>
        </p:txBody>
      </p:sp>
    </p:spTree>
    <p:extLst>
      <p:ext uri="{BB962C8B-B14F-4D97-AF65-F5344CB8AC3E}">
        <p14:creationId xmlns:p14="http://schemas.microsoft.com/office/powerpoint/2010/main" val="54422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CE424-BBFE-451F-A2D9-969E838F88D6}"/>
              </a:ext>
            </a:extLst>
          </p:cNvPr>
          <p:cNvSpPr>
            <a:spLocks noGrp="1"/>
          </p:cNvSpPr>
          <p:nvPr>
            <p:ph type="title"/>
          </p:nvPr>
        </p:nvSpPr>
        <p:spPr>
          <a:xfrm>
            <a:off x="2364432" y="598625"/>
            <a:ext cx="2435848" cy="823912"/>
          </a:xfrm>
        </p:spPr>
        <p:txBody>
          <a:bodyPr>
            <a:normAutofit fontScale="90000"/>
          </a:bodyPr>
          <a:lstStyle/>
          <a:p>
            <a:r>
              <a:rPr lang="ja-JP" altLang="en-US" b="1" dirty="0">
                <a:latin typeface="游ゴシック" panose="020B0400000000000000" pitchFamily="50" charset="-128"/>
                <a:ea typeface="游ゴシック" panose="020B0400000000000000" pitchFamily="50" charset="-128"/>
              </a:rPr>
              <a:t>管理栄養士</a:t>
            </a:r>
          </a:p>
        </p:txBody>
      </p:sp>
      <p:sp>
        <p:nvSpPr>
          <p:cNvPr id="4" name="コンテンツ プレースホルダー 3">
            <a:extLst>
              <a:ext uri="{FF2B5EF4-FFF2-40B4-BE49-F238E27FC236}">
                <a16:creationId xmlns:a16="http://schemas.microsoft.com/office/drawing/2014/main" id="{BC048580-8F7D-47A1-A931-DC1CA183FF9A}"/>
              </a:ext>
            </a:extLst>
          </p:cNvPr>
          <p:cNvSpPr>
            <a:spLocks noGrp="1"/>
          </p:cNvSpPr>
          <p:nvPr>
            <p:ph sz="half" idx="2"/>
          </p:nvPr>
        </p:nvSpPr>
        <p:spPr>
          <a:xfrm>
            <a:off x="743934" y="2014330"/>
            <a:ext cx="4956048" cy="4075354"/>
          </a:xfrm>
          <a:ln>
            <a:noFill/>
          </a:ln>
        </p:spPr>
        <p:txBody>
          <a:bodyPr>
            <a:normAutofit/>
          </a:bodyPr>
          <a:lstStyle/>
          <a:p>
            <a:pPr marL="0" indent="0">
              <a:buNone/>
            </a:pPr>
            <a:r>
              <a:rPr lang="ja-JP" altLang="en-US" sz="1400" b="1" dirty="0">
                <a:solidFill>
                  <a:srgbClr val="FF0000"/>
                </a:solidFill>
                <a:latin typeface="游ゴシック" panose="020B0400000000000000" pitchFamily="50" charset="-128"/>
                <a:ea typeface="游ゴシック" panose="020B0400000000000000" pitchFamily="50" charset="-128"/>
              </a:rPr>
              <a:t>Ｑ．どんな仕事をしていますか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．入院されている患者様（</a:t>
            </a:r>
            <a:r>
              <a:rPr lang="en-US" altLang="ja-JP" sz="1400" b="1" dirty="0">
                <a:solidFill>
                  <a:schemeClr val="tx2"/>
                </a:solidFill>
                <a:latin typeface="游ゴシック" panose="020B0400000000000000" pitchFamily="50" charset="-128"/>
                <a:ea typeface="游ゴシック" panose="020B0400000000000000" pitchFamily="50" charset="-128"/>
              </a:rPr>
              <a:t>100</a:t>
            </a:r>
            <a:r>
              <a:rPr lang="ja-JP" altLang="en-US" sz="1400" b="1" dirty="0">
                <a:solidFill>
                  <a:schemeClr val="tx2"/>
                </a:solidFill>
                <a:latin typeface="游ゴシック" panose="020B0400000000000000" pitchFamily="50" charset="-128"/>
                <a:ea typeface="游ゴシック" panose="020B0400000000000000" pitchFamily="50" charset="-128"/>
              </a:rPr>
              <a:t>名程度）・通所リハビリテーション利用者様（</a:t>
            </a:r>
            <a:r>
              <a:rPr lang="en-US" altLang="ja-JP" sz="1400" b="1" dirty="0">
                <a:solidFill>
                  <a:schemeClr val="tx2"/>
                </a:solidFill>
                <a:latin typeface="游ゴシック" panose="020B0400000000000000" pitchFamily="50" charset="-128"/>
                <a:ea typeface="游ゴシック" panose="020B0400000000000000" pitchFamily="50" charset="-128"/>
              </a:rPr>
              <a:t>15</a:t>
            </a:r>
            <a:r>
              <a:rPr lang="ja-JP" altLang="en-US" sz="1400" b="1" dirty="0">
                <a:solidFill>
                  <a:schemeClr val="tx2"/>
                </a:solidFill>
                <a:latin typeface="游ゴシック" panose="020B0400000000000000" pitchFamily="50" charset="-128"/>
                <a:ea typeface="游ゴシック" panose="020B0400000000000000" pitchFamily="50" charset="-128"/>
              </a:rPr>
              <a:t>名程度）の給食管理および、入院患者様の栄養管理・栄養指導、それらに付随する業務を行っています。</a:t>
            </a:r>
          </a:p>
          <a:p>
            <a:pPr marL="0" indent="0">
              <a:buNone/>
            </a:pPr>
            <a:r>
              <a:rPr lang="ja-JP" altLang="en-US" sz="1400" b="1" dirty="0">
                <a:solidFill>
                  <a:schemeClr val="tx2"/>
                </a:solidFill>
                <a:latin typeface="游ゴシック" panose="020B0400000000000000" pitchFamily="50" charset="-128"/>
                <a:ea typeface="游ゴシック" panose="020B0400000000000000" pitchFamily="50" charset="-128"/>
              </a:rPr>
              <a:t>月に一度、選択食の提供を行っています。</a:t>
            </a:r>
          </a:p>
          <a:p>
            <a:pPr marL="0" indent="0">
              <a:buNone/>
            </a:pP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buNone/>
            </a:pPr>
            <a:endParaRPr lang="ja-JP" altLang="en-US"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800" dirty="0">
              <a:solidFill>
                <a:srgbClr val="FF0000"/>
              </a:solidFill>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dirty="0"/>
          </a:p>
        </p:txBody>
      </p:sp>
      <p:sp>
        <p:nvSpPr>
          <p:cNvPr id="6" name="コンテンツ プレースホルダー 5">
            <a:extLst>
              <a:ext uri="{FF2B5EF4-FFF2-40B4-BE49-F238E27FC236}">
                <a16:creationId xmlns:a16="http://schemas.microsoft.com/office/drawing/2014/main" id="{938BDC5E-1966-409D-B84A-CD13023C6A61}"/>
              </a:ext>
            </a:extLst>
          </p:cNvPr>
          <p:cNvSpPr>
            <a:spLocks noGrp="1"/>
          </p:cNvSpPr>
          <p:nvPr>
            <p:ph sz="quarter" idx="4"/>
          </p:nvPr>
        </p:nvSpPr>
        <p:spPr>
          <a:xfrm>
            <a:off x="6309811" y="2014331"/>
            <a:ext cx="4956048" cy="4075353"/>
          </a:xfrm>
          <a:ln>
            <a:noFill/>
          </a:ln>
        </p:spPr>
        <p:txBody>
          <a:bodyPr>
            <a:normAutofit/>
          </a:bodyPr>
          <a:lstStyle/>
          <a:p>
            <a:pPr marL="0" indent="0">
              <a:buNone/>
            </a:pPr>
            <a:r>
              <a:rPr lang="ja-JP" altLang="en-US" sz="1400" b="1" dirty="0">
                <a:solidFill>
                  <a:srgbClr val="FF0000"/>
                </a:solidFill>
                <a:latin typeface="游ゴシック" panose="020B0400000000000000" pitchFamily="50" charset="-128"/>
                <a:ea typeface="游ゴシック" panose="020B0400000000000000" pitchFamily="50" charset="-128"/>
              </a:rPr>
              <a:t>Ｑ．どんな仕事をしていますか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．入院されている患者様（</a:t>
            </a:r>
            <a:r>
              <a:rPr lang="en-US" altLang="ja-JP" sz="1400" b="1" dirty="0">
                <a:solidFill>
                  <a:schemeClr val="tx2"/>
                </a:solidFill>
                <a:latin typeface="游ゴシック" panose="020B0400000000000000" pitchFamily="50" charset="-128"/>
                <a:ea typeface="游ゴシック" panose="020B0400000000000000" pitchFamily="50" charset="-128"/>
              </a:rPr>
              <a:t>100</a:t>
            </a:r>
            <a:r>
              <a:rPr lang="ja-JP" altLang="en-US" sz="1400" b="1" dirty="0">
                <a:solidFill>
                  <a:schemeClr val="tx2"/>
                </a:solidFill>
                <a:latin typeface="游ゴシック" panose="020B0400000000000000" pitchFamily="50" charset="-128"/>
                <a:ea typeface="游ゴシック" panose="020B0400000000000000" pitchFamily="50" charset="-128"/>
              </a:rPr>
              <a:t>名程度）の朝から夕までの経口食・経管栄養の提供および、通所リハビリテーション利用者様（</a:t>
            </a:r>
            <a:r>
              <a:rPr lang="en-US" altLang="ja-JP" sz="1400" b="1" dirty="0">
                <a:solidFill>
                  <a:schemeClr val="tx2"/>
                </a:solidFill>
                <a:latin typeface="游ゴシック" panose="020B0400000000000000" pitchFamily="50" charset="-128"/>
                <a:ea typeface="游ゴシック" panose="020B0400000000000000" pitchFamily="50" charset="-128"/>
              </a:rPr>
              <a:t>15</a:t>
            </a:r>
            <a:r>
              <a:rPr lang="ja-JP" altLang="en-US" sz="1400" b="1" dirty="0">
                <a:solidFill>
                  <a:schemeClr val="tx2"/>
                </a:solidFill>
                <a:latin typeface="游ゴシック" panose="020B0400000000000000" pitchFamily="50" charset="-128"/>
                <a:ea typeface="游ゴシック" panose="020B0400000000000000" pitchFamily="50" charset="-128"/>
              </a:rPr>
              <a:t>名程度）の昼食の提供を行っております。</a:t>
            </a:r>
          </a:p>
          <a:p>
            <a:pPr marL="0" indent="0">
              <a:buNone/>
            </a:pPr>
            <a:r>
              <a:rPr lang="en-US" altLang="ja-JP" sz="1400" b="1" dirty="0">
                <a:solidFill>
                  <a:srgbClr val="FF0000"/>
                </a:solidFill>
                <a:latin typeface="游ゴシック" panose="020B0400000000000000" pitchFamily="50" charset="-128"/>
                <a:ea typeface="游ゴシック" panose="020B0400000000000000" pitchFamily="50" charset="-128"/>
              </a:rPr>
              <a:t>Q</a:t>
            </a:r>
            <a:r>
              <a:rPr lang="ja-JP" altLang="en-US" sz="1400" b="1" dirty="0">
                <a:solidFill>
                  <a:srgbClr val="FF0000"/>
                </a:solidFill>
                <a:latin typeface="游ゴシック" panose="020B0400000000000000" pitchFamily="50" charset="-128"/>
                <a:ea typeface="游ゴシック" panose="020B0400000000000000" pitchFamily="50" charset="-128"/>
              </a:rPr>
              <a:t>．どのような勤務体制ですか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．３交代制での勤務になります。　　　　　　　　　　　早番は</a:t>
            </a:r>
            <a:r>
              <a:rPr lang="en-US" altLang="ja-JP" sz="1400" b="1" dirty="0">
                <a:solidFill>
                  <a:schemeClr val="tx2"/>
                </a:solidFill>
                <a:latin typeface="游ゴシック" panose="020B0400000000000000" pitchFamily="50" charset="-128"/>
                <a:ea typeface="游ゴシック" panose="020B0400000000000000" pitchFamily="50" charset="-128"/>
              </a:rPr>
              <a:t>6</a:t>
            </a:r>
            <a:r>
              <a:rPr lang="ja-JP" altLang="en-US" sz="1400" b="1" dirty="0">
                <a:solidFill>
                  <a:schemeClr val="tx2"/>
                </a:solidFill>
                <a:latin typeface="游ゴシック" panose="020B0400000000000000" pitchFamily="50" charset="-128"/>
                <a:ea typeface="游ゴシック" panose="020B0400000000000000" pitchFamily="50" charset="-128"/>
              </a:rPr>
              <a:t>：</a:t>
            </a:r>
            <a:r>
              <a:rPr lang="en-US" altLang="ja-JP" sz="1400" b="1" dirty="0">
                <a:solidFill>
                  <a:schemeClr val="tx2"/>
                </a:solidFill>
                <a:latin typeface="游ゴシック" panose="020B0400000000000000" pitchFamily="50" charset="-128"/>
                <a:ea typeface="游ゴシック" panose="020B0400000000000000" pitchFamily="50" charset="-128"/>
              </a:rPr>
              <a:t>30</a:t>
            </a:r>
            <a:r>
              <a:rPr lang="ja-JP" altLang="en-US" sz="1400" b="1" dirty="0">
                <a:solidFill>
                  <a:schemeClr val="tx2"/>
                </a:solidFill>
                <a:latin typeface="游ゴシック" panose="020B0400000000000000" pitchFamily="50" charset="-128"/>
                <a:ea typeface="游ゴシック" panose="020B0400000000000000" pitchFamily="50" charset="-128"/>
              </a:rPr>
              <a:t>、日勤は</a:t>
            </a:r>
            <a:r>
              <a:rPr lang="en-US" altLang="ja-JP" sz="1400" b="1" dirty="0">
                <a:solidFill>
                  <a:schemeClr val="tx2"/>
                </a:solidFill>
                <a:latin typeface="游ゴシック" panose="020B0400000000000000" pitchFamily="50" charset="-128"/>
                <a:ea typeface="游ゴシック" panose="020B0400000000000000" pitchFamily="50" charset="-128"/>
              </a:rPr>
              <a:t>8</a:t>
            </a:r>
            <a:r>
              <a:rPr lang="ja-JP" altLang="en-US" sz="1400" b="1" dirty="0">
                <a:solidFill>
                  <a:schemeClr val="tx2"/>
                </a:solidFill>
                <a:latin typeface="游ゴシック" panose="020B0400000000000000" pitchFamily="50" charset="-128"/>
                <a:ea typeface="游ゴシック" panose="020B0400000000000000" pitchFamily="50" charset="-128"/>
              </a:rPr>
              <a:t>：</a:t>
            </a:r>
            <a:r>
              <a:rPr lang="en-US" altLang="ja-JP" sz="1400" b="1" dirty="0">
                <a:solidFill>
                  <a:schemeClr val="tx2"/>
                </a:solidFill>
                <a:latin typeface="游ゴシック" panose="020B0400000000000000" pitchFamily="50" charset="-128"/>
                <a:ea typeface="游ゴシック" panose="020B0400000000000000" pitchFamily="50" charset="-128"/>
              </a:rPr>
              <a:t>00</a:t>
            </a:r>
            <a:r>
              <a:rPr lang="ja-JP" altLang="en-US" sz="1400" b="1" dirty="0">
                <a:solidFill>
                  <a:schemeClr val="tx2"/>
                </a:solidFill>
                <a:latin typeface="游ゴシック" panose="020B0400000000000000" pitchFamily="50" charset="-128"/>
                <a:ea typeface="游ゴシック" panose="020B0400000000000000" pitchFamily="50" charset="-128"/>
              </a:rPr>
              <a:t>、遅番は</a:t>
            </a:r>
            <a:r>
              <a:rPr lang="en-US" altLang="ja-JP" sz="1400" b="1" dirty="0">
                <a:solidFill>
                  <a:schemeClr val="tx2"/>
                </a:solidFill>
                <a:latin typeface="游ゴシック" panose="020B0400000000000000" pitchFamily="50" charset="-128"/>
                <a:ea typeface="游ゴシック" panose="020B0400000000000000" pitchFamily="50" charset="-128"/>
              </a:rPr>
              <a:t>9</a:t>
            </a:r>
            <a:r>
              <a:rPr lang="ja-JP" altLang="en-US" sz="1400" b="1" dirty="0">
                <a:solidFill>
                  <a:schemeClr val="tx2"/>
                </a:solidFill>
                <a:latin typeface="游ゴシック" panose="020B0400000000000000" pitchFamily="50" charset="-128"/>
                <a:ea typeface="游ゴシック" panose="020B0400000000000000" pitchFamily="50" charset="-128"/>
              </a:rPr>
              <a:t>：</a:t>
            </a:r>
            <a:r>
              <a:rPr lang="en-US" altLang="ja-JP" sz="1400" b="1" dirty="0">
                <a:solidFill>
                  <a:schemeClr val="tx2"/>
                </a:solidFill>
                <a:latin typeface="游ゴシック" panose="020B0400000000000000" pitchFamily="50" charset="-128"/>
                <a:ea typeface="游ゴシック" panose="020B0400000000000000" pitchFamily="50" charset="-128"/>
              </a:rPr>
              <a:t>00</a:t>
            </a:r>
            <a:r>
              <a:rPr lang="ja-JP" altLang="en-US" sz="1400" b="1" dirty="0">
                <a:solidFill>
                  <a:schemeClr val="tx2"/>
                </a:solidFill>
                <a:latin typeface="游ゴシック" panose="020B0400000000000000" pitchFamily="50" charset="-128"/>
                <a:ea typeface="游ゴシック" panose="020B0400000000000000" pitchFamily="50" charset="-128"/>
              </a:rPr>
              <a:t>出勤です。　　休憩は昼食を提供した後に休憩しています。</a:t>
            </a:r>
          </a:p>
          <a:p>
            <a:pPr marL="0" indent="0">
              <a:buNone/>
            </a:pPr>
            <a:r>
              <a:rPr lang="en-US" altLang="ja-JP" sz="1400" b="1" dirty="0">
                <a:solidFill>
                  <a:srgbClr val="FF0000"/>
                </a:solidFill>
                <a:latin typeface="游ゴシック" panose="020B0400000000000000" pitchFamily="50" charset="-128"/>
                <a:ea typeface="游ゴシック" panose="020B0400000000000000" pitchFamily="50" charset="-128"/>
              </a:rPr>
              <a:t>Q</a:t>
            </a:r>
            <a:r>
              <a:rPr lang="ja-JP" altLang="en-US" sz="1400" b="1" dirty="0">
                <a:solidFill>
                  <a:srgbClr val="FF0000"/>
                </a:solidFill>
                <a:latin typeface="游ゴシック" panose="020B0400000000000000" pitchFamily="50" charset="-128"/>
                <a:ea typeface="游ゴシック" panose="020B0400000000000000" pitchFamily="50" charset="-128"/>
              </a:rPr>
              <a:t>．調理師免許は必要ですか</a:t>
            </a:r>
          </a:p>
          <a:p>
            <a:pPr marL="0" inden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．免許はなくても働けますが、給料に違いがでてきます。</a:t>
            </a:r>
          </a:p>
          <a:p>
            <a:pPr marL="0" indent="0">
              <a:buNone/>
            </a:pPr>
            <a:endParaRPr lang="ja-JP" altLang="en-US" sz="1400" b="1" dirty="0">
              <a:solidFill>
                <a:schemeClr val="tx2"/>
              </a:solidFill>
              <a:latin typeface="游ゴシック" panose="020B0400000000000000" pitchFamily="50" charset="-128"/>
              <a:ea typeface="游ゴシック" panose="020B0400000000000000" pitchFamily="50" charset="-128"/>
            </a:endParaRPr>
          </a:p>
          <a:p>
            <a:pPr marL="0" indent="0">
              <a:buNone/>
            </a:pPr>
            <a:endParaRPr lang="ja-JP" altLang="en-US"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800" dirty="0">
              <a:solidFill>
                <a:schemeClr val="tx2"/>
              </a:solidFill>
              <a:latin typeface="HGP創英ﾌﾟﾚｾﾞﾝｽEB" panose="02020800000000000000" pitchFamily="18" charset="-128"/>
              <a:ea typeface="HGP創英ﾌﾟﾚｾﾞﾝｽEB" panose="02020800000000000000" pitchFamily="18" charset="-128"/>
            </a:endParaRPr>
          </a:p>
        </p:txBody>
      </p:sp>
      <p:sp>
        <p:nvSpPr>
          <p:cNvPr id="8" name="タイトル 1">
            <a:extLst>
              <a:ext uri="{FF2B5EF4-FFF2-40B4-BE49-F238E27FC236}">
                <a16:creationId xmlns:a16="http://schemas.microsoft.com/office/drawing/2014/main" id="{7764E8E4-EB9F-4A1C-BC46-960975F2D7E5}"/>
              </a:ext>
            </a:extLst>
          </p:cNvPr>
          <p:cNvSpPr txBox="1">
            <a:spLocks/>
          </p:cNvSpPr>
          <p:nvPr/>
        </p:nvSpPr>
        <p:spPr>
          <a:xfrm>
            <a:off x="8630345" y="598625"/>
            <a:ext cx="2435848" cy="8239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a:lstStyle>
          <a:p>
            <a:r>
              <a:rPr lang="ja-JP" altLang="en-US" b="1" dirty="0">
                <a:latin typeface="游ゴシック" panose="020B0400000000000000" pitchFamily="50" charset="-128"/>
                <a:ea typeface="游ゴシック" panose="020B0400000000000000" pitchFamily="50" charset="-128"/>
              </a:rPr>
              <a:t>調理師</a:t>
            </a:r>
          </a:p>
        </p:txBody>
      </p:sp>
      <p:pic>
        <p:nvPicPr>
          <p:cNvPr id="1028" name="Picture 4" descr="大きな鍋で料理をする人のイラスト">
            <a:extLst>
              <a:ext uri="{FF2B5EF4-FFF2-40B4-BE49-F238E27FC236}">
                <a16:creationId xmlns:a16="http://schemas.microsoft.com/office/drawing/2014/main" id="{618B043A-1776-48B1-8706-0B3F8722C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549" y="490345"/>
            <a:ext cx="1567130" cy="1364054"/>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670C3966-174F-44D3-BF70-CFF86E07B1D4}"/>
              </a:ext>
            </a:extLst>
          </p:cNvPr>
          <p:cNvSpPr/>
          <p:nvPr/>
        </p:nvSpPr>
        <p:spPr>
          <a:xfrm>
            <a:off x="3750906" y="118429"/>
            <a:ext cx="3855442" cy="584775"/>
          </a:xfrm>
          <a:prstGeom prst="rect">
            <a:avLst/>
          </a:prstGeom>
          <a:noFill/>
        </p:spPr>
        <p:txBody>
          <a:bodyPr wrap="square" lIns="91440" tIns="45720" rIns="91440" bIns="45720">
            <a:spAutoFit/>
          </a:bodyPr>
          <a:lstStyle/>
          <a:p>
            <a:pPr algn="ctr"/>
            <a:r>
              <a:rPr lang="ja-JP" altLang="en-US" sz="3200" b="1" cap="none" spc="0" dirty="0">
                <a:ln w="0"/>
                <a:solidFill>
                  <a:schemeClr val="tx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～栄養給食科～</a:t>
            </a:r>
          </a:p>
        </p:txBody>
      </p:sp>
      <p:pic>
        <p:nvPicPr>
          <p:cNvPr id="3" name="図 2">
            <a:extLst>
              <a:ext uri="{FF2B5EF4-FFF2-40B4-BE49-F238E27FC236}">
                <a16:creationId xmlns:a16="http://schemas.microsoft.com/office/drawing/2014/main" id="{7A75DDF7-6551-451D-BF8B-5D8BBD16A758}"/>
              </a:ext>
            </a:extLst>
          </p:cNvPr>
          <p:cNvPicPr>
            <a:picLocks noChangeAspect="1"/>
          </p:cNvPicPr>
          <p:nvPr/>
        </p:nvPicPr>
        <p:blipFill>
          <a:blip r:embed="rId3"/>
          <a:stretch>
            <a:fillRect/>
          </a:stretch>
        </p:blipFill>
        <p:spPr>
          <a:xfrm>
            <a:off x="1191640" y="490345"/>
            <a:ext cx="1293571" cy="1364019"/>
          </a:xfrm>
          <a:prstGeom prst="rect">
            <a:avLst/>
          </a:prstGeom>
        </p:spPr>
      </p:pic>
    </p:spTree>
    <p:extLst>
      <p:ext uri="{BB962C8B-B14F-4D97-AF65-F5344CB8AC3E}">
        <p14:creationId xmlns:p14="http://schemas.microsoft.com/office/powerpoint/2010/main" val="281020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CE424-BBFE-451F-A2D9-969E838F88D6}"/>
              </a:ext>
            </a:extLst>
          </p:cNvPr>
          <p:cNvSpPr>
            <a:spLocks noGrp="1"/>
          </p:cNvSpPr>
          <p:nvPr>
            <p:ph type="title"/>
          </p:nvPr>
        </p:nvSpPr>
        <p:spPr>
          <a:xfrm>
            <a:off x="2551044" y="631755"/>
            <a:ext cx="2435848" cy="823912"/>
          </a:xfrm>
        </p:spPr>
        <p:txBody>
          <a:bodyPr>
            <a:normAutofit fontScale="90000"/>
          </a:bodyPr>
          <a:lstStyle/>
          <a:p>
            <a:r>
              <a:rPr lang="ja-JP" altLang="en-US" b="1" dirty="0">
                <a:latin typeface="游ゴシック" panose="020B0400000000000000" pitchFamily="50" charset="-128"/>
                <a:ea typeface="游ゴシック" panose="020B0400000000000000" pitchFamily="50" charset="-128"/>
              </a:rPr>
              <a:t>医療相談員</a:t>
            </a:r>
          </a:p>
        </p:txBody>
      </p:sp>
      <p:sp>
        <p:nvSpPr>
          <p:cNvPr id="4" name="コンテンツ プレースホルダー 3">
            <a:extLst>
              <a:ext uri="{FF2B5EF4-FFF2-40B4-BE49-F238E27FC236}">
                <a16:creationId xmlns:a16="http://schemas.microsoft.com/office/drawing/2014/main" id="{BC048580-8F7D-47A1-A931-DC1CA183FF9A}"/>
              </a:ext>
            </a:extLst>
          </p:cNvPr>
          <p:cNvSpPr>
            <a:spLocks noGrp="1"/>
          </p:cNvSpPr>
          <p:nvPr>
            <p:ph sz="half" idx="2"/>
          </p:nvPr>
        </p:nvSpPr>
        <p:spPr>
          <a:xfrm>
            <a:off x="815054" y="2014331"/>
            <a:ext cx="10456325" cy="4075354"/>
          </a:xfrm>
          <a:ln>
            <a:noFill/>
          </a:ln>
        </p:spPr>
        <p:txBody>
          <a:bodyPr>
            <a:normAutofit/>
          </a:bodyPr>
          <a:lstStyle/>
          <a:p>
            <a:pPr marL="0" indent="0">
              <a:buNone/>
            </a:pPr>
            <a:r>
              <a:rPr lang="ja-JP" altLang="en-US" sz="1400" b="1" dirty="0">
                <a:solidFill>
                  <a:srgbClr val="FF0000"/>
                </a:solidFill>
                <a:latin typeface="游ゴシック" panose="020B0400000000000000" pitchFamily="50" charset="-128"/>
                <a:ea typeface="游ゴシック" panose="020B0400000000000000" pitchFamily="50" charset="-128"/>
              </a:rPr>
              <a:t>Ｑ．どんな仕事をしていますか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None/>
            </a:pPr>
            <a:r>
              <a:rPr lang="ja-JP" altLang="en-US" sz="1400" b="1" dirty="0">
                <a:solidFill>
                  <a:schemeClr val="tx2"/>
                </a:solidFill>
                <a:latin typeface="游ゴシック" panose="020B0400000000000000" pitchFamily="50" charset="-128"/>
                <a:ea typeface="游ゴシック" panose="020B0400000000000000" pitchFamily="50" charset="-128"/>
              </a:rPr>
              <a:t>＊入院支援の業務</a:t>
            </a:r>
          </a:p>
          <a:p>
            <a:pPr marL="0" indent="0">
              <a:buNone/>
            </a:pPr>
            <a:r>
              <a:rPr lang="ja-JP" altLang="en-US" sz="1400" b="1" dirty="0">
                <a:solidFill>
                  <a:schemeClr val="tx2"/>
                </a:solidFill>
                <a:latin typeface="游ゴシック" panose="020B0400000000000000" pitchFamily="50" charset="-128"/>
                <a:ea typeface="游ゴシック" panose="020B0400000000000000" pitchFamily="50" charset="-128"/>
              </a:rPr>
              <a:t>急性期病院などからの患者様ご紹介、転院の相談に応じ、スムーズに受け入れができるように支援、調整を行います</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buNone/>
            </a:pPr>
            <a:r>
              <a:rPr lang="ja-JP" altLang="en-US" sz="1400" b="1" dirty="0">
                <a:solidFill>
                  <a:schemeClr val="tx2"/>
                </a:solidFill>
                <a:latin typeface="游ゴシック" panose="020B0400000000000000" pitchFamily="50" charset="-128"/>
                <a:ea typeface="游ゴシック" panose="020B0400000000000000" pitchFamily="50" charset="-128"/>
              </a:rPr>
              <a:t>＊退院支援の業務</a:t>
            </a:r>
          </a:p>
          <a:p>
            <a:pPr marL="0" indent="0">
              <a:buNone/>
            </a:pPr>
            <a:r>
              <a:rPr lang="ja-JP" altLang="en-US" sz="1400" b="1" dirty="0">
                <a:solidFill>
                  <a:schemeClr val="tx2"/>
                </a:solidFill>
                <a:latin typeface="游ゴシック" panose="020B0400000000000000" pitchFamily="50" charset="-128"/>
                <a:ea typeface="游ゴシック" panose="020B0400000000000000" pitchFamily="50" charset="-128"/>
              </a:rPr>
              <a:t>退院の許可が出た患者様が安心して自宅に戻れるように、地域の支援職とも連携して家屋環境の改善や必要なサービス導入などを行います。自宅に戻るのが難しい場合は、施設などの適切な生活の場の確保支援をいたします</a:t>
            </a:r>
          </a:p>
          <a:p>
            <a:pPr marL="0" indent="0">
              <a:buNone/>
            </a:pPr>
            <a:r>
              <a:rPr lang="ja-JP" altLang="en-US" sz="1400" b="1" dirty="0">
                <a:solidFill>
                  <a:schemeClr val="tx2"/>
                </a:solidFill>
                <a:latin typeface="游ゴシック" panose="020B0400000000000000" pitchFamily="50" charset="-128"/>
                <a:ea typeface="游ゴシック" panose="020B0400000000000000" pitchFamily="50" charset="-128"/>
              </a:rPr>
              <a:t>＊医療・福祉相談の業務</a:t>
            </a:r>
          </a:p>
          <a:p>
            <a:pPr marL="0" indent="0">
              <a:buNone/>
            </a:pPr>
            <a:r>
              <a:rPr lang="ja-JP" altLang="en-US" sz="1400" b="1" dirty="0">
                <a:solidFill>
                  <a:schemeClr val="tx2"/>
                </a:solidFill>
                <a:latin typeface="游ゴシック" panose="020B0400000000000000" pitchFamily="50" charset="-128"/>
                <a:ea typeface="游ゴシック" panose="020B0400000000000000" pitchFamily="50" charset="-128"/>
              </a:rPr>
              <a:t>医療費や介護保険についての相談、身体障がい者に対する制度など、入院中の様々な相談に応じます</a:t>
            </a:r>
          </a:p>
          <a:p>
            <a:pPr marL="0" indent="0">
              <a:buNone/>
            </a:pPr>
            <a:r>
              <a:rPr lang="ja-JP" altLang="en-US" sz="1400" b="1" dirty="0">
                <a:solidFill>
                  <a:srgbClr val="FF0000"/>
                </a:solidFill>
                <a:latin typeface="游ゴシック" panose="020B0400000000000000" pitchFamily="50" charset="-128"/>
                <a:ea typeface="游ゴシック" panose="020B0400000000000000" pitchFamily="50" charset="-128"/>
              </a:rPr>
              <a:t>Ｑ．職場の雰囲気はどうですか</a:t>
            </a:r>
          </a:p>
          <a:p>
            <a:pPr marL="0" indent="0">
              <a:buNone/>
            </a:pPr>
            <a:r>
              <a:rPr lang="ja-JP" altLang="en-US" sz="1400" b="1" dirty="0">
                <a:solidFill>
                  <a:schemeClr val="tx2"/>
                </a:solidFill>
                <a:latin typeface="游ゴシック" panose="020B0400000000000000" pitchFamily="50" charset="-128"/>
                <a:ea typeface="游ゴシック" panose="020B0400000000000000" pitchFamily="50" charset="-128"/>
              </a:rPr>
              <a:t>現在は、男性</a:t>
            </a:r>
            <a:r>
              <a:rPr lang="en-US" altLang="ja-JP" sz="1400" b="1" dirty="0">
                <a:solidFill>
                  <a:schemeClr val="tx2"/>
                </a:solidFill>
                <a:latin typeface="游ゴシック" panose="020B0400000000000000" pitchFamily="50" charset="-128"/>
                <a:ea typeface="游ゴシック" panose="020B0400000000000000" pitchFamily="50" charset="-128"/>
              </a:rPr>
              <a:t>1</a:t>
            </a:r>
            <a:r>
              <a:rPr lang="ja-JP" altLang="en-US" sz="1400" b="1" dirty="0">
                <a:solidFill>
                  <a:schemeClr val="tx2"/>
                </a:solidFill>
                <a:latin typeface="游ゴシック" panose="020B0400000000000000" pitchFamily="50" charset="-128"/>
                <a:ea typeface="游ゴシック" panose="020B0400000000000000" pitchFamily="50" charset="-128"/>
              </a:rPr>
              <a:t>名</a:t>
            </a:r>
            <a:r>
              <a:rPr lang="en-US" altLang="ja-JP" sz="1400" b="1" dirty="0">
                <a:solidFill>
                  <a:schemeClr val="tx2"/>
                </a:solidFill>
                <a:latin typeface="游ゴシック" panose="020B0400000000000000" pitchFamily="50" charset="-128"/>
                <a:ea typeface="游ゴシック" panose="020B0400000000000000" pitchFamily="50" charset="-128"/>
              </a:rPr>
              <a:t>/</a:t>
            </a:r>
            <a:r>
              <a:rPr lang="ja-JP" altLang="en-US" sz="1400" b="1" dirty="0">
                <a:solidFill>
                  <a:schemeClr val="tx2"/>
                </a:solidFill>
                <a:latin typeface="游ゴシック" panose="020B0400000000000000" pitchFamily="50" charset="-128"/>
                <a:ea typeface="游ゴシック" panose="020B0400000000000000" pitchFamily="50" charset="-128"/>
              </a:rPr>
              <a:t>女性</a:t>
            </a:r>
            <a:r>
              <a:rPr lang="en-US" altLang="ja-JP" sz="1400" b="1" dirty="0">
                <a:solidFill>
                  <a:schemeClr val="tx2"/>
                </a:solidFill>
                <a:latin typeface="游ゴシック" panose="020B0400000000000000" pitchFamily="50" charset="-128"/>
                <a:ea typeface="游ゴシック" panose="020B0400000000000000" pitchFamily="50" charset="-128"/>
              </a:rPr>
              <a:t>2</a:t>
            </a:r>
            <a:r>
              <a:rPr lang="ja-JP" altLang="en-US" sz="1400" b="1" dirty="0">
                <a:solidFill>
                  <a:schemeClr val="tx2"/>
                </a:solidFill>
                <a:latin typeface="游ゴシック" panose="020B0400000000000000" pitchFamily="50" charset="-128"/>
                <a:ea typeface="游ゴシック" panose="020B0400000000000000" pitchFamily="50" charset="-128"/>
              </a:rPr>
              <a:t>名の体制で動いています。常に意思疎通を図りながら情報を共有しているので、相談しやすい職場です。</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buNone/>
            </a:pPr>
            <a:endParaRPr lang="ja-JP" altLang="en-US"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800" dirty="0">
              <a:solidFill>
                <a:srgbClr val="FF0000"/>
              </a:solidFill>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dirty="0"/>
          </a:p>
        </p:txBody>
      </p:sp>
      <p:pic>
        <p:nvPicPr>
          <p:cNvPr id="2052" name="Picture 4" descr="ケアマネジャーのイラスト（男性）">
            <a:extLst>
              <a:ext uri="{FF2B5EF4-FFF2-40B4-BE49-F238E27FC236}">
                <a16:creationId xmlns:a16="http://schemas.microsoft.com/office/drawing/2014/main" id="{12F6D691-9056-44EC-B351-62547C4C0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90" y="186461"/>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642BBC0A-A0BA-4284-A49C-25CA4A081DDC}"/>
              </a:ext>
            </a:extLst>
          </p:cNvPr>
          <p:cNvSpPr/>
          <p:nvPr/>
        </p:nvSpPr>
        <p:spPr>
          <a:xfrm>
            <a:off x="3750906" y="118429"/>
            <a:ext cx="3855442" cy="584775"/>
          </a:xfrm>
          <a:prstGeom prst="rect">
            <a:avLst/>
          </a:prstGeom>
          <a:noFill/>
        </p:spPr>
        <p:txBody>
          <a:bodyPr wrap="square" lIns="91440" tIns="45720" rIns="91440" bIns="45720">
            <a:spAutoFit/>
          </a:bodyPr>
          <a:lstStyle/>
          <a:p>
            <a:pPr algn="ctr"/>
            <a:r>
              <a:rPr lang="ja-JP" altLang="en-US" sz="3200" b="1" cap="none" spc="0" dirty="0">
                <a:ln w="0"/>
                <a:solidFill>
                  <a:schemeClr val="tx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a:t>
            </a:r>
            <a:r>
              <a:rPr lang="ja-JP" altLang="en-US" sz="3200" b="1" dirty="0">
                <a:ln w="0"/>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地域連携室</a:t>
            </a:r>
            <a:r>
              <a:rPr lang="ja-JP" altLang="en-US" sz="3200" b="1" cap="none" spc="0" dirty="0">
                <a:ln w="0"/>
                <a:solidFill>
                  <a:schemeClr val="tx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134769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CE424-BBFE-451F-A2D9-969E838F88D6}"/>
              </a:ext>
            </a:extLst>
          </p:cNvPr>
          <p:cNvSpPr>
            <a:spLocks noGrp="1"/>
          </p:cNvSpPr>
          <p:nvPr>
            <p:ph type="title"/>
          </p:nvPr>
        </p:nvSpPr>
        <p:spPr>
          <a:xfrm>
            <a:off x="3209731" y="753712"/>
            <a:ext cx="3192379" cy="823912"/>
          </a:xfrm>
        </p:spPr>
        <p:txBody>
          <a:bodyPr>
            <a:normAutofit/>
          </a:bodyPr>
          <a:lstStyle/>
          <a:p>
            <a:r>
              <a:rPr lang="ja-JP" altLang="en-US" b="1" dirty="0">
                <a:latin typeface="游ゴシック" panose="020B0400000000000000" pitchFamily="50" charset="-128"/>
                <a:ea typeface="游ゴシック" panose="020B0400000000000000" pitchFamily="50" charset="-128"/>
              </a:rPr>
              <a:t>理学療法士</a:t>
            </a:r>
          </a:p>
        </p:txBody>
      </p:sp>
      <p:sp>
        <p:nvSpPr>
          <p:cNvPr id="4" name="コンテンツ プレースホルダー 3">
            <a:extLst>
              <a:ext uri="{FF2B5EF4-FFF2-40B4-BE49-F238E27FC236}">
                <a16:creationId xmlns:a16="http://schemas.microsoft.com/office/drawing/2014/main" id="{BC048580-8F7D-47A1-A931-DC1CA183FF9A}"/>
              </a:ext>
            </a:extLst>
          </p:cNvPr>
          <p:cNvSpPr>
            <a:spLocks noGrp="1"/>
          </p:cNvSpPr>
          <p:nvPr>
            <p:ph sz="half" idx="2"/>
          </p:nvPr>
        </p:nvSpPr>
        <p:spPr>
          <a:xfrm>
            <a:off x="815054" y="1753353"/>
            <a:ext cx="10521639" cy="4743700"/>
          </a:xfrm>
          <a:ln>
            <a:noFill/>
          </a:ln>
        </p:spPr>
        <p:txBody>
          <a:bodyPr>
            <a:normAutofit lnSpcReduction="10000"/>
          </a:bodyPr>
          <a:lstStyle/>
          <a:p>
            <a:pPr marL="0" indent="0">
              <a:buNone/>
            </a:pPr>
            <a:r>
              <a:rPr lang="ja-JP" altLang="en-US" sz="1500" b="1" dirty="0">
                <a:solidFill>
                  <a:srgbClr val="FF0000"/>
                </a:solidFill>
                <a:latin typeface="游ゴシック" panose="020B0400000000000000" pitchFamily="50" charset="-128"/>
                <a:ea typeface="游ゴシック" panose="020B0400000000000000" pitchFamily="50" charset="-128"/>
              </a:rPr>
              <a:t>Ｑ．どんな仕事をしていますか</a:t>
            </a:r>
            <a:endParaRPr lang="en-US" altLang="ja-JP" sz="1500" b="1" dirty="0">
              <a:solidFill>
                <a:srgbClr val="FF0000"/>
              </a:solidFill>
              <a:latin typeface="游ゴシック" panose="020B0400000000000000" pitchFamily="50" charset="-128"/>
              <a:ea typeface="游ゴシック" panose="020B0400000000000000" pitchFamily="50" charset="-128"/>
            </a:endParaRPr>
          </a:p>
          <a:p>
            <a:pPr marL="0" indent="0">
              <a:buNone/>
            </a:pPr>
            <a:r>
              <a:rPr lang="en-US" altLang="ja-JP" sz="1500" b="1" dirty="0">
                <a:solidFill>
                  <a:schemeClr val="tx2"/>
                </a:solidFill>
                <a:latin typeface="游ゴシック" panose="020B0400000000000000" pitchFamily="50" charset="-128"/>
                <a:ea typeface="游ゴシック" panose="020B0400000000000000" pitchFamily="50" charset="-128"/>
              </a:rPr>
              <a:t>A</a:t>
            </a:r>
            <a:r>
              <a:rPr lang="ja-JP" altLang="en-US" sz="1500" b="1" dirty="0">
                <a:solidFill>
                  <a:schemeClr val="tx2"/>
                </a:solidFill>
                <a:latin typeface="游ゴシック" panose="020B0400000000000000" pitchFamily="50" charset="-128"/>
                <a:ea typeface="游ゴシック" panose="020B0400000000000000" pitchFamily="50" charset="-128"/>
              </a:rPr>
              <a:t>．電子カルテでの経過記録・書類の作成。必要に応じて家屋評価及び報告書の作成。カンファレンスへの参加。早番・遅番業務では食事場面への介入。担当制で入院・外来の疾患別リハビリテーションや通所リハビリテーション・訪問リハビリテーションの実施しています。</a:t>
            </a:r>
            <a:endParaRPr lang="en-US" altLang="ja-JP" sz="1500" b="1" dirty="0">
              <a:solidFill>
                <a:schemeClr val="tx2"/>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1" lang="ja-JP" altLang="en-US" sz="15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Ｑ．対象者はどのような方ですか</a:t>
            </a:r>
            <a:endParaRPr kumimoji="1" lang="en-US" altLang="ja-JP" sz="15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1" lang="en-US" altLang="ja-JP"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a:t>
            </a:r>
            <a:r>
              <a:rPr kumimoji="1" lang="ja-JP" altLang="en-US"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．当院では脳血管疾患等リハビリテーション料</a:t>
            </a:r>
            <a:r>
              <a:rPr kumimoji="1" lang="en-US" altLang="ja-JP"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Ⅰ</a:t>
            </a:r>
            <a:r>
              <a:rPr kumimoji="1" lang="ja-JP" altLang="en-US"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、運動器リハビリテーション料</a:t>
            </a:r>
            <a:r>
              <a:rPr kumimoji="1" lang="en-US" altLang="ja-JP"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Ⅰ</a:t>
            </a:r>
            <a:r>
              <a:rPr kumimoji="1" lang="ja-JP" altLang="en-US"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、廃用症候群リハビリテーション料</a:t>
            </a:r>
            <a:r>
              <a:rPr kumimoji="1" lang="en-US" altLang="ja-JP"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Ⅰ</a:t>
            </a:r>
            <a:r>
              <a:rPr kumimoji="1" lang="ja-JP" altLang="en-US"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の対象となる患者様</a:t>
            </a:r>
            <a:endParaRPr kumimoji="1" lang="en-US" altLang="ja-JP"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1" lang="ja-JP" altLang="en-US" sz="15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Ｑ．どんな物理療法機器がありますか</a:t>
            </a:r>
            <a:endParaRPr kumimoji="1" lang="en-US" altLang="ja-JP" sz="15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1" lang="en-US" altLang="ja-JP"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a:t>
            </a:r>
            <a:r>
              <a:rPr kumimoji="1" lang="ja-JP" altLang="en-US"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．当院ではホットパック、低周波、メドマー、などを必要に応じて使い分けています。</a:t>
            </a:r>
            <a:endParaRPr kumimoji="1" lang="en-US" altLang="ja-JP"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1" lang="ja-JP" altLang="en-US" sz="15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Ｑ．院外での仕事はありますか</a:t>
            </a:r>
            <a:endParaRPr kumimoji="1" lang="en-US" altLang="ja-JP" sz="15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1" lang="en-US" altLang="ja-JP"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a:t>
            </a:r>
            <a:r>
              <a:rPr kumimoji="1" lang="ja-JP" altLang="en-US"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退院後自宅に戻られる予定の患者様が円滑に在宅生活を送っていただけるよう自宅に訪問させていただき、家屋内外の段差・配置などの状況把握、住宅改修の提案、自宅での動作指導、生活指導などを行います（退院前訪問指導）。その他、訪問リハビリや併設されている通所リハビリテーション利用者のリハビリ、近隣の有料老人ホームでのリハビリも行います。</a:t>
            </a:r>
            <a:endParaRPr kumimoji="1" lang="en-US" altLang="ja-JP" sz="15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indent="0">
              <a:buNone/>
            </a:pPr>
            <a:endParaRPr lang="en-US" altLang="ja-JP" sz="1500" b="1" dirty="0">
              <a:solidFill>
                <a:srgbClr val="FF0000"/>
              </a:solidFill>
              <a:latin typeface="游ゴシック" panose="020B0400000000000000" pitchFamily="50" charset="-128"/>
              <a:ea typeface="游ゴシック" panose="020B0400000000000000" pitchFamily="50" charset="-128"/>
            </a:endParaRPr>
          </a:p>
          <a:p>
            <a:pPr marL="0" indent="0">
              <a:buNone/>
            </a:pP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None/>
            </a:pPr>
            <a:endParaRPr lang="ja-JP" altLang="en-US"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800" dirty="0">
              <a:solidFill>
                <a:srgbClr val="FF0000"/>
              </a:solidFill>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dirty="0"/>
          </a:p>
        </p:txBody>
      </p:sp>
      <p:sp>
        <p:nvSpPr>
          <p:cNvPr id="9" name="正方形/長方形 8">
            <a:extLst>
              <a:ext uri="{FF2B5EF4-FFF2-40B4-BE49-F238E27FC236}">
                <a16:creationId xmlns:a16="http://schemas.microsoft.com/office/drawing/2014/main" id="{642BBC0A-A0BA-4284-A49C-25CA4A081DDC}"/>
              </a:ext>
            </a:extLst>
          </p:cNvPr>
          <p:cNvSpPr/>
          <p:nvPr/>
        </p:nvSpPr>
        <p:spPr>
          <a:xfrm>
            <a:off x="3209731" y="118429"/>
            <a:ext cx="5327779" cy="584775"/>
          </a:xfrm>
          <a:prstGeom prst="rect">
            <a:avLst/>
          </a:prstGeom>
          <a:noFill/>
        </p:spPr>
        <p:txBody>
          <a:bodyPr wrap="square" lIns="91440" tIns="45720" rIns="91440" bIns="45720">
            <a:spAutoFit/>
          </a:bodyPr>
          <a:lstStyle/>
          <a:p>
            <a:pPr algn="ctr"/>
            <a:r>
              <a:rPr lang="ja-JP" altLang="en-US" sz="3200" b="1" cap="none" spc="0" dirty="0">
                <a:ln w="0"/>
                <a:solidFill>
                  <a:schemeClr val="tx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～リハビリテーション科～</a:t>
            </a:r>
          </a:p>
        </p:txBody>
      </p:sp>
      <p:pic>
        <p:nvPicPr>
          <p:cNvPr id="5" name="図 4">
            <a:extLst>
              <a:ext uri="{FF2B5EF4-FFF2-40B4-BE49-F238E27FC236}">
                <a16:creationId xmlns:a16="http://schemas.microsoft.com/office/drawing/2014/main" id="{5E5F9DC7-50D4-4273-8BE9-F7F0C42E8624}"/>
              </a:ext>
            </a:extLst>
          </p:cNvPr>
          <p:cNvPicPr>
            <a:picLocks noChangeAspect="1"/>
          </p:cNvPicPr>
          <p:nvPr/>
        </p:nvPicPr>
        <p:blipFill>
          <a:blip r:embed="rId2"/>
          <a:stretch>
            <a:fillRect/>
          </a:stretch>
        </p:blipFill>
        <p:spPr>
          <a:xfrm>
            <a:off x="959433" y="118429"/>
            <a:ext cx="1584416" cy="1584416"/>
          </a:xfrm>
          <a:prstGeom prst="rect">
            <a:avLst/>
          </a:prstGeom>
        </p:spPr>
      </p:pic>
    </p:spTree>
    <p:extLst>
      <p:ext uri="{BB962C8B-B14F-4D97-AF65-F5344CB8AC3E}">
        <p14:creationId xmlns:p14="http://schemas.microsoft.com/office/powerpoint/2010/main" val="189393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CE424-BBFE-451F-A2D9-969E838F88D6}"/>
              </a:ext>
            </a:extLst>
          </p:cNvPr>
          <p:cNvSpPr>
            <a:spLocks noGrp="1"/>
          </p:cNvSpPr>
          <p:nvPr>
            <p:ph type="title"/>
          </p:nvPr>
        </p:nvSpPr>
        <p:spPr>
          <a:xfrm>
            <a:off x="2349637" y="738049"/>
            <a:ext cx="2435848" cy="823912"/>
          </a:xfrm>
        </p:spPr>
        <p:txBody>
          <a:bodyPr>
            <a:normAutofit fontScale="90000"/>
          </a:bodyPr>
          <a:lstStyle/>
          <a:p>
            <a:r>
              <a:rPr lang="ja-JP" altLang="en-US" b="1" dirty="0">
                <a:latin typeface="游ゴシック" panose="020B0400000000000000" pitchFamily="50" charset="-128"/>
                <a:ea typeface="游ゴシック" panose="020B0400000000000000" pitchFamily="50" charset="-128"/>
              </a:rPr>
              <a:t>作業療法士</a:t>
            </a:r>
          </a:p>
        </p:txBody>
      </p:sp>
      <p:sp>
        <p:nvSpPr>
          <p:cNvPr id="4" name="コンテンツ プレースホルダー 3">
            <a:extLst>
              <a:ext uri="{FF2B5EF4-FFF2-40B4-BE49-F238E27FC236}">
                <a16:creationId xmlns:a16="http://schemas.microsoft.com/office/drawing/2014/main" id="{BC048580-8F7D-47A1-A931-DC1CA183FF9A}"/>
              </a:ext>
            </a:extLst>
          </p:cNvPr>
          <p:cNvSpPr>
            <a:spLocks noGrp="1"/>
          </p:cNvSpPr>
          <p:nvPr>
            <p:ph sz="half" idx="2"/>
          </p:nvPr>
        </p:nvSpPr>
        <p:spPr>
          <a:xfrm>
            <a:off x="743934" y="2014330"/>
            <a:ext cx="4956048" cy="4075354"/>
          </a:xfrm>
          <a:ln>
            <a:noFill/>
          </a:ln>
        </p:spPr>
        <p:txBody>
          <a:bodyPr>
            <a:normAutofit/>
          </a:bodyPr>
          <a:lstStyle/>
          <a:p>
            <a:pPr marL="0" indent="0">
              <a:buNone/>
            </a:pPr>
            <a:r>
              <a:rPr lang="ja-JP" altLang="en-US" sz="1500" b="1" dirty="0">
                <a:solidFill>
                  <a:srgbClr val="FF0000"/>
                </a:solidFill>
                <a:latin typeface="游ゴシック" panose="020B0400000000000000" pitchFamily="50" charset="-128"/>
                <a:ea typeface="游ゴシック" panose="020B0400000000000000" pitchFamily="50" charset="-128"/>
              </a:rPr>
              <a:t>Ｑ．対象者はどのような方ですか</a:t>
            </a:r>
            <a:endParaRPr lang="en-US" altLang="ja-JP" sz="1500" b="1" dirty="0">
              <a:solidFill>
                <a:srgbClr val="FF0000"/>
              </a:solidFill>
              <a:latin typeface="游ゴシック" panose="020B0400000000000000" pitchFamily="50" charset="-128"/>
              <a:ea typeface="游ゴシック" panose="020B0400000000000000" pitchFamily="50" charset="-128"/>
            </a:endParaRPr>
          </a:p>
          <a:p>
            <a:pPr marL="0" indent="0">
              <a:buNone/>
            </a:pPr>
            <a:r>
              <a:rPr lang="en-US" altLang="ja-JP" sz="1500" b="1" dirty="0">
                <a:solidFill>
                  <a:schemeClr val="tx2"/>
                </a:solidFill>
                <a:latin typeface="游ゴシック" panose="020B0400000000000000" pitchFamily="50" charset="-128"/>
                <a:ea typeface="游ゴシック" panose="020B0400000000000000" pitchFamily="50" charset="-128"/>
              </a:rPr>
              <a:t>A</a:t>
            </a:r>
            <a:r>
              <a:rPr lang="ja-JP" altLang="en-US" sz="1500" b="1" dirty="0">
                <a:solidFill>
                  <a:schemeClr val="tx2"/>
                </a:solidFill>
                <a:latin typeface="游ゴシック" panose="020B0400000000000000" pitchFamily="50" charset="-128"/>
                <a:ea typeface="游ゴシック" panose="020B0400000000000000" pitchFamily="50" charset="-128"/>
              </a:rPr>
              <a:t>．当院では脳血管疾患等リハビリテーション料</a:t>
            </a:r>
            <a:r>
              <a:rPr lang="en-US" altLang="ja-JP" sz="1500" b="1" dirty="0">
                <a:solidFill>
                  <a:schemeClr val="tx2"/>
                </a:solidFill>
                <a:latin typeface="游ゴシック" panose="020B0400000000000000" pitchFamily="50" charset="-128"/>
                <a:ea typeface="游ゴシック" panose="020B0400000000000000" pitchFamily="50" charset="-128"/>
              </a:rPr>
              <a:t>Ⅰ</a:t>
            </a:r>
            <a:r>
              <a:rPr lang="ja-JP" altLang="en-US" sz="1500" b="1" dirty="0">
                <a:solidFill>
                  <a:schemeClr val="tx2"/>
                </a:solidFill>
                <a:latin typeface="游ゴシック" panose="020B0400000000000000" pitchFamily="50" charset="-128"/>
                <a:ea typeface="游ゴシック" panose="020B0400000000000000" pitchFamily="50" charset="-128"/>
              </a:rPr>
              <a:t>、運動器リハビリテーション料</a:t>
            </a:r>
            <a:r>
              <a:rPr lang="en-US" altLang="ja-JP" sz="1500" b="1" dirty="0">
                <a:solidFill>
                  <a:schemeClr val="tx2"/>
                </a:solidFill>
                <a:latin typeface="游ゴシック" panose="020B0400000000000000" pitchFamily="50" charset="-128"/>
                <a:ea typeface="游ゴシック" panose="020B0400000000000000" pitchFamily="50" charset="-128"/>
              </a:rPr>
              <a:t>Ⅰ</a:t>
            </a:r>
            <a:r>
              <a:rPr lang="ja-JP" altLang="en-US" sz="1500" b="1" dirty="0">
                <a:solidFill>
                  <a:schemeClr val="tx2"/>
                </a:solidFill>
                <a:latin typeface="游ゴシック" panose="020B0400000000000000" pitchFamily="50" charset="-128"/>
                <a:ea typeface="游ゴシック" panose="020B0400000000000000" pitchFamily="50" charset="-128"/>
              </a:rPr>
              <a:t>、廃用症候群リハビリテーション料</a:t>
            </a:r>
            <a:r>
              <a:rPr lang="en-US" altLang="ja-JP" sz="1500" b="1" dirty="0">
                <a:solidFill>
                  <a:schemeClr val="tx2"/>
                </a:solidFill>
                <a:latin typeface="游ゴシック" panose="020B0400000000000000" pitchFamily="50" charset="-128"/>
                <a:ea typeface="游ゴシック" panose="020B0400000000000000" pitchFamily="50" charset="-128"/>
              </a:rPr>
              <a:t>Ⅰ</a:t>
            </a:r>
            <a:r>
              <a:rPr lang="ja-JP" altLang="en-US" sz="1500" b="1" dirty="0">
                <a:solidFill>
                  <a:schemeClr val="tx2"/>
                </a:solidFill>
                <a:latin typeface="游ゴシック" panose="020B0400000000000000" pitchFamily="50" charset="-128"/>
                <a:ea typeface="游ゴシック" panose="020B0400000000000000" pitchFamily="50" charset="-128"/>
              </a:rPr>
              <a:t>の対象となる患者様</a:t>
            </a:r>
            <a:endParaRPr lang="en-US" altLang="ja-JP" sz="1500" b="1" dirty="0">
              <a:solidFill>
                <a:schemeClr val="tx2"/>
              </a:solidFill>
              <a:latin typeface="游ゴシック" panose="020B0400000000000000" pitchFamily="50" charset="-128"/>
              <a:ea typeface="游ゴシック" panose="020B0400000000000000" pitchFamily="50" charset="-128"/>
            </a:endParaRPr>
          </a:p>
          <a:p>
            <a:pPr marL="0" indent="0">
              <a:buNone/>
            </a:pPr>
            <a:r>
              <a:rPr lang="ja-JP" altLang="en-US" sz="1500" b="1" dirty="0">
                <a:solidFill>
                  <a:srgbClr val="FF0000"/>
                </a:solidFill>
                <a:latin typeface="游ゴシック" panose="020B0400000000000000" pitchFamily="50" charset="-128"/>
                <a:ea typeface="游ゴシック" panose="020B0400000000000000" pitchFamily="50" charset="-128"/>
              </a:rPr>
              <a:t>Ｑ．検査にはどのようなものがありますか</a:t>
            </a:r>
            <a:endParaRPr lang="en-US" altLang="ja-JP" sz="1500" b="1" dirty="0">
              <a:solidFill>
                <a:srgbClr val="FF0000"/>
              </a:solidFill>
              <a:latin typeface="游ゴシック" panose="020B0400000000000000" pitchFamily="50" charset="-128"/>
              <a:ea typeface="游ゴシック" panose="020B0400000000000000" pitchFamily="50" charset="-128"/>
            </a:endParaRPr>
          </a:p>
          <a:p>
            <a:pPr marL="0" indent="0">
              <a:buNone/>
            </a:pPr>
            <a:r>
              <a:rPr lang="en-US" altLang="ja-JP" sz="1500" b="1" dirty="0">
                <a:solidFill>
                  <a:schemeClr val="tx2"/>
                </a:solidFill>
                <a:latin typeface="游ゴシック" panose="020B0400000000000000" pitchFamily="50" charset="-128"/>
                <a:ea typeface="游ゴシック" panose="020B0400000000000000" pitchFamily="50" charset="-128"/>
              </a:rPr>
              <a:t>A</a:t>
            </a:r>
            <a:r>
              <a:rPr lang="ja-JP" altLang="en-US" sz="1500" b="1" dirty="0">
                <a:solidFill>
                  <a:schemeClr val="tx2"/>
                </a:solidFill>
                <a:latin typeface="游ゴシック" panose="020B0400000000000000" pitchFamily="50" charset="-128"/>
                <a:ea typeface="游ゴシック" panose="020B0400000000000000" pitchFamily="50" charset="-128"/>
              </a:rPr>
              <a:t>．</a:t>
            </a:r>
            <a:r>
              <a:rPr lang="en-US" altLang="ja-JP" sz="1500" b="1" dirty="0">
                <a:solidFill>
                  <a:schemeClr val="tx2"/>
                </a:solidFill>
                <a:latin typeface="游ゴシック" panose="020B0400000000000000" pitchFamily="50" charset="-128"/>
                <a:ea typeface="游ゴシック" panose="020B0400000000000000" pitchFamily="50" charset="-128"/>
              </a:rPr>
              <a:t>STEF</a:t>
            </a:r>
            <a:r>
              <a:rPr lang="ja-JP" altLang="en-US" sz="1500" b="1" dirty="0">
                <a:solidFill>
                  <a:schemeClr val="tx2"/>
                </a:solidFill>
                <a:latin typeface="游ゴシック" panose="020B0400000000000000" pitchFamily="50" charset="-128"/>
                <a:ea typeface="游ゴシック" panose="020B0400000000000000" pitchFamily="50" charset="-128"/>
              </a:rPr>
              <a:t>、</a:t>
            </a:r>
            <a:r>
              <a:rPr lang="en-US" altLang="ja-JP" sz="1500" b="1" dirty="0">
                <a:solidFill>
                  <a:schemeClr val="tx2"/>
                </a:solidFill>
                <a:latin typeface="游ゴシック" panose="020B0400000000000000" pitchFamily="50" charset="-128"/>
                <a:ea typeface="游ゴシック" panose="020B0400000000000000" pitchFamily="50" charset="-128"/>
              </a:rPr>
              <a:t>HDS-R</a:t>
            </a:r>
            <a:r>
              <a:rPr lang="ja-JP" altLang="en-US" sz="1500" b="1" dirty="0">
                <a:solidFill>
                  <a:schemeClr val="tx2"/>
                </a:solidFill>
                <a:latin typeface="游ゴシック" panose="020B0400000000000000" pitchFamily="50" charset="-128"/>
                <a:ea typeface="游ゴシック" panose="020B0400000000000000" pitchFamily="50" charset="-128"/>
              </a:rPr>
              <a:t>、</a:t>
            </a:r>
            <a:r>
              <a:rPr lang="en-US" altLang="ja-JP" sz="1500" b="1" dirty="0">
                <a:solidFill>
                  <a:schemeClr val="tx2"/>
                </a:solidFill>
                <a:latin typeface="游ゴシック" panose="020B0400000000000000" pitchFamily="50" charset="-128"/>
                <a:ea typeface="游ゴシック" panose="020B0400000000000000" pitchFamily="50" charset="-128"/>
              </a:rPr>
              <a:t>MMSE</a:t>
            </a:r>
            <a:r>
              <a:rPr lang="ja-JP" altLang="en-US" sz="1500" b="1" dirty="0">
                <a:solidFill>
                  <a:schemeClr val="tx2"/>
                </a:solidFill>
                <a:latin typeface="游ゴシック" panose="020B0400000000000000" pitchFamily="50" charset="-128"/>
                <a:ea typeface="游ゴシック" panose="020B0400000000000000" pitchFamily="50" charset="-128"/>
              </a:rPr>
              <a:t>、三宅式記銘力検査、　コース立方体検査、</a:t>
            </a:r>
            <a:r>
              <a:rPr lang="en-US" altLang="ja-JP" sz="1500" b="1" dirty="0">
                <a:solidFill>
                  <a:schemeClr val="tx2"/>
                </a:solidFill>
                <a:latin typeface="游ゴシック" panose="020B0400000000000000" pitchFamily="50" charset="-128"/>
                <a:ea typeface="游ゴシック" panose="020B0400000000000000" pitchFamily="50" charset="-128"/>
              </a:rPr>
              <a:t>TMT</a:t>
            </a:r>
            <a:r>
              <a:rPr lang="ja-JP" altLang="en-US" sz="1500" b="1" dirty="0">
                <a:solidFill>
                  <a:schemeClr val="tx2"/>
                </a:solidFill>
                <a:latin typeface="游ゴシック" panose="020B0400000000000000" pitchFamily="50" charset="-128"/>
                <a:ea typeface="游ゴシック" panose="020B0400000000000000" pitchFamily="50" charset="-128"/>
              </a:rPr>
              <a:t>、仮名拾い検査、線分末梢検査等</a:t>
            </a:r>
            <a:endParaRPr lang="en-US" altLang="ja-JP" sz="1500" b="1" dirty="0">
              <a:solidFill>
                <a:schemeClr val="tx2"/>
              </a:solidFill>
              <a:latin typeface="游ゴシック" panose="020B0400000000000000" pitchFamily="50" charset="-128"/>
              <a:ea typeface="游ゴシック" panose="020B0400000000000000" pitchFamily="50" charset="-128"/>
            </a:endParaRPr>
          </a:p>
          <a:p>
            <a:pPr marL="0" indent="0">
              <a:buNone/>
            </a:pPr>
            <a:endParaRPr lang="ja-JP" altLang="en-US" sz="15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800" dirty="0">
              <a:solidFill>
                <a:srgbClr val="FF0000"/>
              </a:solidFill>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dirty="0"/>
          </a:p>
        </p:txBody>
      </p:sp>
      <p:sp>
        <p:nvSpPr>
          <p:cNvPr id="8" name="タイトル 1">
            <a:extLst>
              <a:ext uri="{FF2B5EF4-FFF2-40B4-BE49-F238E27FC236}">
                <a16:creationId xmlns:a16="http://schemas.microsoft.com/office/drawing/2014/main" id="{7764E8E4-EB9F-4A1C-BC46-960975F2D7E5}"/>
              </a:ext>
            </a:extLst>
          </p:cNvPr>
          <p:cNvSpPr txBox="1">
            <a:spLocks/>
          </p:cNvSpPr>
          <p:nvPr/>
        </p:nvSpPr>
        <p:spPr>
          <a:xfrm>
            <a:off x="8423032" y="631755"/>
            <a:ext cx="2435848" cy="82391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a:lstStyle>
          <a:p>
            <a:r>
              <a:rPr lang="ja-JP" altLang="en-US" b="1" dirty="0">
                <a:latin typeface="游ゴシック" panose="020B0400000000000000" pitchFamily="50" charset="-128"/>
                <a:ea typeface="游ゴシック" panose="020B0400000000000000" pitchFamily="50" charset="-128"/>
              </a:rPr>
              <a:t>言語聴覚士</a:t>
            </a:r>
          </a:p>
        </p:txBody>
      </p:sp>
      <p:sp>
        <p:nvSpPr>
          <p:cNvPr id="13" name="コンテンツ プレースホルダー 3">
            <a:extLst>
              <a:ext uri="{FF2B5EF4-FFF2-40B4-BE49-F238E27FC236}">
                <a16:creationId xmlns:a16="http://schemas.microsoft.com/office/drawing/2014/main" id="{080485F6-CDD6-40AE-BE98-9E6409B6ED29}"/>
              </a:ext>
            </a:extLst>
          </p:cNvPr>
          <p:cNvSpPr txBox="1">
            <a:spLocks/>
          </p:cNvSpPr>
          <p:nvPr/>
        </p:nvSpPr>
        <p:spPr>
          <a:xfrm>
            <a:off x="6214783" y="2014330"/>
            <a:ext cx="4956048" cy="4075354"/>
          </a:xfrm>
          <a:prstGeom prst="rect">
            <a:avLst/>
          </a:prstGeom>
          <a:ln>
            <a:noFill/>
          </a:ln>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1400" b="1" dirty="0">
                <a:solidFill>
                  <a:srgbClr val="FF0000"/>
                </a:solidFill>
                <a:latin typeface="游ゴシック" panose="020B0400000000000000" pitchFamily="50" charset="-128"/>
                <a:ea typeface="游ゴシック" panose="020B0400000000000000" pitchFamily="50" charset="-128"/>
              </a:rPr>
              <a:t>Ｑ．対象者はどのような方ですか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．当院では脳血管疾患等リハビリテーション料</a:t>
            </a:r>
            <a:r>
              <a:rPr lang="en-US" altLang="ja-JP" sz="1400" b="1" dirty="0">
                <a:solidFill>
                  <a:schemeClr val="tx2"/>
                </a:solidFill>
                <a:latin typeface="游ゴシック" panose="020B0400000000000000" pitchFamily="50" charset="-128"/>
                <a:ea typeface="游ゴシック" panose="020B0400000000000000" pitchFamily="50" charset="-128"/>
              </a:rPr>
              <a:t>Ⅰ</a:t>
            </a:r>
            <a:r>
              <a:rPr lang="ja-JP" altLang="en-US" sz="1400" b="1" dirty="0">
                <a:solidFill>
                  <a:schemeClr val="tx2"/>
                </a:solidFill>
                <a:latin typeface="游ゴシック" panose="020B0400000000000000" pitchFamily="50" charset="-128"/>
                <a:ea typeface="游ゴシック" panose="020B0400000000000000" pitchFamily="50" charset="-128"/>
              </a:rPr>
              <a:t>、廃用症候群リハビリテーション料</a:t>
            </a:r>
            <a:r>
              <a:rPr lang="en-US" altLang="ja-JP" sz="1400" b="1" dirty="0">
                <a:solidFill>
                  <a:schemeClr val="tx2"/>
                </a:solidFill>
                <a:latin typeface="游ゴシック" panose="020B0400000000000000" pitchFamily="50" charset="-128"/>
                <a:ea typeface="游ゴシック" panose="020B0400000000000000" pitchFamily="50" charset="-128"/>
              </a:rPr>
              <a:t>Ⅰ</a:t>
            </a:r>
            <a:r>
              <a:rPr lang="ja-JP" altLang="en-US" sz="1400" b="1" dirty="0">
                <a:solidFill>
                  <a:schemeClr val="tx2"/>
                </a:solidFill>
                <a:latin typeface="游ゴシック" panose="020B0400000000000000" pitchFamily="50" charset="-128"/>
                <a:ea typeface="游ゴシック" panose="020B0400000000000000" pitchFamily="50" charset="-128"/>
              </a:rPr>
              <a:t>の対象となる患者で、失語症・構音障害などの言語障害を来している方や嚥下障害を来している方です。</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r>
              <a:rPr lang="ja-JP" altLang="en-US" sz="1400" b="1" dirty="0">
                <a:solidFill>
                  <a:srgbClr val="FF0000"/>
                </a:solidFill>
                <a:latin typeface="游ゴシック" panose="020B0400000000000000" pitchFamily="50" charset="-128"/>
                <a:ea typeface="游ゴシック" panose="020B0400000000000000" pitchFamily="50" charset="-128"/>
              </a:rPr>
              <a:t>Ｑ．検査にはどのようなものがありますか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a:t>
            </a:r>
            <a:r>
              <a:rPr lang="en-US" altLang="ja-JP" sz="1400" b="1" dirty="0">
                <a:solidFill>
                  <a:schemeClr val="tx2"/>
                </a:solidFill>
                <a:latin typeface="游ゴシック" panose="020B0400000000000000" pitchFamily="50" charset="-128"/>
                <a:ea typeface="游ゴシック" panose="020B0400000000000000" pitchFamily="50" charset="-128"/>
              </a:rPr>
              <a:t>SLTA</a:t>
            </a:r>
            <a:r>
              <a:rPr lang="ja-JP" altLang="en-US" sz="1400" b="1" dirty="0">
                <a:solidFill>
                  <a:schemeClr val="tx2"/>
                </a:solidFill>
                <a:latin typeface="游ゴシック" panose="020B0400000000000000" pitchFamily="50" charset="-128"/>
                <a:ea typeface="游ゴシック" panose="020B0400000000000000" pitchFamily="50" charset="-128"/>
              </a:rPr>
              <a:t>、</a:t>
            </a:r>
            <a:r>
              <a:rPr lang="en-US" altLang="ja-JP" sz="1400" b="1" dirty="0">
                <a:solidFill>
                  <a:schemeClr val="tx2"/>
                </a:solidFill>
                <a:latin typeface="游ゴシック" panose="020B0400000000000000" pitchFamily="50" charset="-128"/>
                <a:ea typeface="游ゴシック" panose="020B0400000000000000" pitchFamily="50" charset="-128"/>
              </a:rPr>
              <a:t>AMSD</a:t>
            </a:r>
            <a:r>
              <a:rPr lang="ja-JP" altLang="en-US" sz="1400" b="1" dirty="0">
                <a:solidFill>
                  <a:schemeClr val="tx2"/>
                </a:solidFill>
                <a:latin typeface="游ゴシック" panose="020B0400000000000000" pitchFamily="50" charset="-128"/>
                <a:ea typeface="游ゴシック" panose="020B0400000000000000" pitchFamily="50" charset="-128"/>
              </a:rPr>
              <a:t>、</a:t>
            </a:r>
            <a:r>
              <a:rPr lang="en-US" altLang="ja-JP" sz="1400" b="1" dirty="0">
                <a:solidFill>
                  <a:schemeClr val="tx2"/>
                </a:solidFill>
                <a:latin typeface="游ゴシック" panose="020B0400000000000000" pitchFamily="50" charset="-128"/>
                <a:ea typeface="游ゴシック" panose="020B0400000000000000" pitchFamily="50" charset="-128"/>
              </a:rPr>
              <a:t>100</a:t>
            </a:r>
            <a:r>
              <a:rPr lang="ja-JP" altLang="en-US" sz="1400" b="1" dirty="0">
                <a:solidFill>
                  <a:schemeClr val="tx2"/>
                </a:solidFill>
                <a:latin typeface="游ゴシック" panose="020B0400000000000000" pitchFamily="50" charset="-128"/>
                <a:ea typeface="游ゴシック" panose="020B0400000000000000" pitchFamily="50" charset="-128"/>
              </a:rPr>
              <a:t>単語呼称検査、レーブン色彩マトリックス検査等</a:t>
            </a:r>
          </a:p>
          <a:p>
            <a:pPr marL="0" indent="0">
              <a:buFont typeface="Arial" panose="020B0604020202020204" pitchFamily="34" charset="0"/>
              <a:buNone/>
            </a:pPr>
            <a:r>
              <a:rPr lang="ja-JP" altLang="en-US" sz="1400" b="1" dirty="0">
                <a:solidFill>
                  <a:srgbClr val="FF0000"/>
                </a:solidFill>
                <a:latin typeface="游ゴシック" panose="020B0400000000000000" pitchFamily="50" charset="-128"/>
                <a:ea typeface="游ゴシック" panose="020B0400000000000000" pitchFamily="50" charset="-128"/>
              </a:rPr>
              <a:t>Ｑ．病院で扱っている嚥下食にはどんなものがありますか</a:t>
            </a:r>
          </a:p>
          <a:p>
            <a:pPr marL="0" indent="0">
              <a:buFont typeface="Arial" panose="020B0604020202020204" pitchFamily="34" charse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．主食は米飯・軟飯・全粥、副食は常食・軟菜・一口大・きざみ食・極きざみ食・ムース食があります。また、開始食としてゼリー対応も行っています。</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ja-JP" altLang="en-US"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Font typeface="Arial" panose="020B0604020202020204" pitchFamily="34" charset="0"/>
              <a:buNone/>
            </a:pPr>
            <a:endParaRPr lang="en-US" altLang="ja-JP" sz="1800" dirty="0">
              <a:solidFill>
                <a:srgbClr val="FF0000"/>
              </a:solidFill>
              <a:latin typeface="HGP創英ﾌﾟﾚｾﾞﾝｽEB" panose="02020800000000000000" pitchFamily="18" charset="-128"/>
              <a:ea typeface="HGP創英ﾌﾟﾚｾﾞﾝｽEB" panose="02020800000000000000" pitchFamily="18" charset="-128"/>
            </a:endParaRPr>
          </a:p>
          <a:p>
            <a:pPr marL="0" indent="0">
              <a:buFont typeface="Arial" panose="020B0604020202020204" pitchFamily="34" charset="0"/>
              <a:buNone/>
            </a:pPr>
            <a:endParaRPr lang="en-US" altLang="ja-JP"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Font typeface="Arial" panose="020B0604020202020204" pitchFamily="34" charset="0"/>
              <a:buNone/>
            </a:pPr>
            <a:endParaRPr lang="ja-JP" altLang="en-US" dirty="0"/>
          </a:p>
        </p:txBody>
      </p:sp>
      <p:pic>
        <p:nvPicPr>
          <p:cNvPr id="6" name="図 5">
            <a:extLst>
              <a:ext uri="{FF2B5EF4-FFF2-40B4-BE49-F238E27FC236}">
                <a16:creationId xmlns:a16="http://schemas.microsoft.com/office/drawing/2014/main" id="{5794CB08-95F5-74B0-AA0B-8CAD9130BC07}"/>
              </a:ext>
            </a:extLst>
          </p:cNvPr>
          <p:cNvPicPr>
            <a:picLocks noChangeAspect="1"/>
          </p:cNvPicPr>
          <p:nvPr/>
        </p:nvPicPr>
        <p:blipFill>
          <a:blip r:embed="rId2"/>
          <a:stretch>
            <a:fillRect/>
          </a:stretch>
        </p:blipFill>
        <p:spPr>
          <a:xfrm>
            <a:off x="760865" y="459297"/>
            <a:ext cx="1419331" cy="1426962"/>
          </a:xfrm>
          <a:prstGeom prst="rect">
            <a:avLst/>
          </a:prstGeom>
        </p:spPr>
      </p:pic>
      <p:pic>
        <p:nvPicPr>
          <p:cNvPr id="7" name="図 6">
            <a:extLst>
              <a:ext uri="{FF2B5EF4-FFF2-40B4-BE49-F238E27FC236}">
                <a16:creationId xmlns:a16="http://schemas.microsoft.com/office/drawing/2014/main" id="{DE89B0AF-7FB8-A2A6-8C17-A3C091C925D4}"/>
              </a:ext>
            </a:extLst>
          </p:cNvPr>
          <p:cNvPicPr>
            <a:picLocks noChangeAspect="1"/>
          </p:cNvPicPr>
          <p:nvPr/>
        </p:nvPicPr>
        <p:blipFill>
          <a:blip r:embed="rId3"/>
          <a:stretch>
            <a:fillRect/>
          </a:stretch>
        </p:blipFill>
        <p:spPr>
          <a:xfrm>
            <a:off x="6714018" y="595000"/>
            <a:ext cx="1419330" cy="1419330"/>
          </a:xfrm>
          <a:prstGeom prst="rect">
            <a:avLst/>
          </a:prstGeom>
        </p:spPr>
      </p:pic>
      <p:pic>
        <p:nvPicPr>
          <p:cNvPr id="10" name="図 9">
            <a:extLst>
              <a:ext uri="{FF2B5EF4-FFF2-40B4-BE49-F238E27FC236}">
                <a16:creationId xmlns:a16="http://schemas.microsoft.com/office/drawing/2014/main" id="{EB99A053-BD4C-19B5-8277-D34FB986048A}"/>
              </a:ext>
            </a:extLst>
          </p:cNvPr>
          <p:cNvPicPr>
            <a:picLocks noChangeAspect="1"/>
          </p:cNvPicPr>
          <p:nvPr/>
        </p:nvPicPr>
        <p:blipFill>
          <a:blip r:embed="rId4"/>
          <a:stretch>
            <a:fillRect/>
          </a:stretch>
        </p:blipFill>
        <p:spPr>
          <a:xfrm>
            <a:off x="3219755" y="63163"/>
            <a:ext cx="5432007" cy="902286"/>
          </a:xfrm>
          <a:prstGeom prst="rect">
            <a:avLst/>
          </a:prstGeom>
        </p:spPr>
      </p:pic>
    </p:spTree>
    <p:extLst>
      <p:ext uri="{BB962C8B-B14F-4D97-AF65-F5344CB8AC3E}">
        <p14:creationId xmlns:p14="http://schemas.microsoft.com/office/powerpoint/2010/main" val="3449530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CE424-BBFE-451F-A2D9-969E838F88D6}"/>
              </a:ext>
            </a:extLst>
          </p:cNvPr>
          <p:cNvSpPr>
            <a:spLocks noGrp="1"/>
          </p:cNvSpPr>
          <p:nvPr>
            <p:ph type="title"/>
          </p:nvPr>
        </p:nvSpPr>
        <p:spPr>
          <a:xfrm>
            <a:off x="3095750" y="941399"/>
            <a:ext cx="3808903" cy="823912"/>
          </a:xfrm>
        </p:spPr>
        <p:txBody>
          <a:bodyPr>
            <a:normAutofit/>
          </a:bodyPr>
          <a:lstStyle/>
          <a:p>
            <a:r>
              <a:rPr lang="ja-JP" altLang="en-US" b="1" dirty="0">
                <a:latin typeface="游ゴシック" panose="020B0400000000000000" pitchFamily="50" charset="-128"/>
                <a:ea typeface="游ゴシック" panose="020B0400000000000000" pitchFamily="50" charset="-128"/>
              </a:rPr>
              <a:t>介護士・看護師</a:t>
            </a:r>
          </a:p>
        </p:txBody>
      </p:sp>
      <p:sp>
        <p:nvSpPr>
          <p:cNvPr id="4" name="コンテンツ プレースホルダー 3">
            <a:extLst>
              <a:ext uri="{FF2B5EF4-FFF2-40B4-BE49-F238E27FC236}">
                <a16:creationId xmlns:a16="http://schemas.microsoft.com/office/drawing/2014/main" id="{BC048580-8F7D-47A1-A931-DC1CA183FF9A}"/>
              </a:ext>
            </a:extLst>
          </p:cNvPr>
          <p:cNvSpPr>
            <a:spLocks noGrp="1"/>
          </p:cNvSpPr>
          <p:nvPr>
            <p:ph sz="half" idx="2"/>
          </p:nvPr>
        </p:nvSpPr>
        <p:spPr>
          <a:xfrm>
            <a:off x="815054" y="2210605"/>
            <a:ext cx="10521639" cy="3879080"/>
          </a:xfrm>
          <a:ln>
            <a:noFill/>
          </a:ln>
        </p:spPr>
        <p:txBody>
          <a:bodyPr>
            <a:normAutofit/>
          </a:bodyPr>
          <a:lstStyle/>
          <a:p>
            <a:pPr marL="0" indent="0">
              <a:buNone/>
            </a:pPr>
            <a:r>
              <a:rPr lang="ja-JP" altLang="en-US" sz="1400" b="1" dirty="0">
                <a:solidFill>
                  <a:srgbClr val="FF0000"/>
                </a:solidFill>
                <a:latin typeface="游ゴシック" panose="020B0400000000000000" pitchFamily="50" charset="-128"/>
                <a:ea typeface="游ゴシック" panose="020B0400000000000000" pitchFamily="50" charset="-128"/>
              </a:rPr>
              <a:t>Ｑ．どんな仕事をしていますか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．ご利用者様を自宅まで迎えに行き、利用が終わったらご自宅まで送迎しています。</a:t>
            </a:r>
          </a:p>
          <a:p>
            <a:pPr marL="0" indent="0">
              <a:buNone/>
            </a:pPr>
            <a:r>
              <a:rPr lang="ja-JP" altLang="en-US" sz="1400" b="1" dirty="0">
                <a:solidFill>
                  <a:schemeClr val="tx2"/>
                </a:solidFill>
                <a:latin typeface="游ゴシック" panose="020B0400000000000000" pitchFamily="50" charset="-128"/>
                <a:ea typeface="游ゴシック" panose="020B0400000000000000" pitchFamily="50" charset="-128"/>
              </a:rPr>
              <a:t>また、入浴、排泄、食事の介助をしています。</a:t>
            </a:r>
          </a:p>
          <a:p>
            <a:pPr marL="0" indent="0">
              <a:buNone/>
            </a:pPr>
            <a:r>
              <a:rPr lang="ja-JP" altLang="en-US" sz="1400" b="1" dirty="0">
                <a:solidFill>
                  <a:schemeClr val="tx2"/>
                </a:solidFill>
                <a:latin typeface="游ゴシック" panose="020B0400000000000000" pitchFamily="50" charset="-128"/>
                <a:ea typeface="游ゴシック" panose="020B0400000000000000" pitchFamily="50" charset="-128"/>
              </a:rPr>
              <a:t>看護師・介護士、職種関係なく、レクリエーションや口腔体操、集団治療体操をしています。</a:t>
            </a:r>
          </a:p>
          <a:p>
            <a:pPr marL="0" indent="0">
              <a:buNone/>
            </a:pPr>
            <a:r>
              <a:rPr lang="ja-JP" altLang="en-US" sz="1400" b="1" dirty="0">
                <a:solidFill>
                  <a:schemeClr val="tx2"/>
                </a:solidFill>
                <a:latin typeface="游ゴシック" panose="020B0400000000000000" pitchFamily="50" charset="-128"/>
                <a:ea typeface="游ゴシック" panose="020B0400000000000000" pitchFamily="50" charset="-128"/>
              </a:rPr>
              <a:t>ご利用者様の当院受診付き添いや、担当者会議等にも参加します。</a:t>
            </a:r>
          </a:p>
          <a:p>
            <a:pPr marL="0" indent="0">
              <a:buNone/>
            </a:pP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buNone/>
            </a:pPr>
            <a:r>
              <a:rPr lang="en-US" altLang="ja-JP" sz="1400" b="1" dirty="0">
                <a:solidFill>
                  <a:srgbClr val="FF0000"/>
                </a:solidFill>
                <a:latin typeface="游ゴシック" panose="020B0400000000000000" pitchFamily="50" charset="-128"/>
                <a:ea typeface="游ゴシック" panose="020B0400000000000000" pitchFamily="50" charset="-128"/>
              </a:rPr>
              <a:t>Q  </a:t>
            </a:r>
            <a:r>
              <a:rPr lang="ja-JP" altLang="en-US" sz="1400" b="1" dirty="0">
                <a:solidFill>
                  <a:srgbClr val="FF0000"/>
                </a:solidFill>
                <a:latin typeface="游ゴシック" panose="020B0400000000000000" pitchFamily="50" charset="-128"/>
                <a:ea typeface="游ゴシック" panose="020B0400000000000000" pitchFamily="50" charset="-128"/>
              </a:rPr>
              <a:t>．車の運転はありますか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None/>
            </a:pPr>
            <a:r>
              <a:rPr kumimoji="1" lang="en-US" altLang="ja-JP" sz="14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a:t>
            </a:r>
            <a:r>
              <a:rPr kumimoji="1" lang="ja-JP" altLang="en-US" sz="14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．片道</a:t>
            </a:r>
            <a:r>
              <a:rPr kumimoji="1" lang="en-US" altLang="ja-JP" sz="14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a:t>
            </a:r>
            <a:r>
              <a:rPr kumimoji="1" lang="ja-JP" altLang="en-US" sz="14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30</a:t>
            </a:r>
            <a:r>
              <a:rPr kumimoji="1" lang="ja-JP" altLang="en-US" sz="14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分程度の範囲で、利用者様の送迎をすることがあります。</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None/>
            </a:pPr>
            <a:endParaRPr lang="ja-JP" altLang="en-US"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800" dirty="0">
              <a:solidFill>
                <a:srgbClr val="FF0000"/>
              </a:solidFill>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dirty="0"/>
          </a:p>
        </p:txBody>
      </p:sp>
      <p:sp>
        <p:nvSpPr>
          <p:cNvPr id="9" name="正方形/長方形 8">
            <a:extLst>
              <a:ext uri="{FF2B5EF4-FFF2-40B4-BE49-F238E27FC236}">
                <a16:creationId xmlns:a16="http://schemas.microsoft.com/office/drawing/2014/main" id="{642BBC0A-A0BA-4284-A49C-25CA4A081DDC}"/>
              </a:ext>
            </a:extLst>
          </p:cNvPr>
          <p:cNvSpPr/>
          <p:nvPr/>
        </p:nvSpPr>
        <p:spPr>
          <a:xfrm>
            <a:off x="2303106" y="107603"/>
            <a:ext cx="7585787" cy="584775"/>
          </a:xfrm>
          <a:prstGeom prst="rect">
            <a:avLst/>
          </a:prstGeom>
          <a:noFill/>
        </p:spPr>
        <p:txBody>
          <a:bodyPr wrap="square" lIns="91440" tIns="45720" rIns="91440" bIns="45720">
            <a:spAutoFit/>
          </a:bodyPr>
          <a:lstStyle/>
          <a:p>
            <a:pPr algn="ctr"/>
            <a:r>
              <a:rPr lang="ja-JP" altLang="en-US" sz="3200" b="1" cap="none" spc="0" dirty="0">
                <a:ln w="0"/>
                <a:solidFill>
                  <a:schemeClr val="tx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～通所リハビリテーションセンター～</a:t>
            </a:r>
          </a:p>
        </p:txBody>
      </p:sp>
      <p:pic>
        <p:nvPicPr>
          <p:cNvPr id="7" name="図 6">
            <a:extLst>
              <a:ext uri="{FF2B5EF4-FFF2-40B4-BE49-F238E27FC236}">
                <a16:creationId xmlns:a16="http://schemas.microsoft.com/office/drawing/2014/main" id="{B52B9AD2-01C4-46F5-BEB2-0909B88B14A8}"/>
              </a:ext>
            </a:extLst>
          </p:cNvPr>
          <p:cNvPicPr>
            <a:picLocks noChangeAspect="1"/>
          </p:cNvPicPr>
          <p:nvPr/>
        </p:nvPicPr>
        <p:blipFill>
          <a:blip r:embed="rId2"/>
          <a:stretch>
            <a:fillRect/>
          </a:stretch>
        </p:blipFill>
        <p:spPr>
          <a:xfrm>
            <a:off x="965329" y="496105"/>
            <a:ext cx="1714500" cy="1714500"/>
          </a:xfrm>
          <a:prstGeom prst="rect">
            <a:avLst/>
          </a:prstGeom>
        </p:spPr>
      </p:pic>
    </p:spTree>
    <p:extLst>
      <p:ext uri="{BB962C8B-B14F-4D97-AF65-F5344CB8AC3E}">
        <p14:creationId xmlns:p14="http://schemas.microsoft.com/office/powerpoint/2010/main" val="17221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CE424-BBFE-451F-A2D9-969E838F88D6}"/>
              </a:ext>
            </a:extLst>
          </p:cNvPr>
          <p:cNvSpPr>
            <a:spLocks noGrp="1"/>
          </p:cNvSpPr>
          <p:nvPr>
            <p:ph type="title"/>
          </p:nvPr>
        </p:nvSpPr>
        <p:spPr>
          <a:xfrm>
            <a:off x="2551044" y="631755"/>
            <a:ext cx="2435848" cy="823912"/>
          </a:xfrm>
        </p:spPr>
        <p:txBody>
          <a:bodyPr>
            <a:normAutofit/>
          </a:bodyPr>
          <a:lstStyle/>
          <a:p>
            <a:r>
              <a:rPr lang="ja-JP" altLang="en-US" b="1" dirty="0">
                <a:latin typeface="游ゴシック" panose="020B0400000000000000" pitchFamily="50" charset="-128"/>
                <a:ea typeface="游ゴシック" panose="020B0400000000000000" pitchFamily="50" charset="-128"/>
              </a:rPr>
              <a:t>運転手</a:t>
            </a:r>
          </a:p>
        </p:txBody>
      </p:sp>
      <p:sp>
        <p:nvSpPr>
          <p:cNvPr id="4" name="コンテンツ プレースホルダー 3">
            <a:extLst>
              <a:ext uri="{FF2B5EF4-FFF2-40B4-BE49-F238E27FC236}">
                <a16:creationId xmlns:a16="http://schemas.microsoft.com/office/drawing/2014/main" id="{BC048580-8F7D-47A1-A931-DC1CA183FF9A}"/>
              </a:ext>
            </a:extLst>
          </p:cNvPr>
          <p:cNvSpPr>
            <a:spLocks noGrp="1"/>
          </p:cNvSpPr>
          <p:nvPr>
            <p:ph sz="half" idx="2"/>
          </p:nvPr>
        </p:nvSpPr>
        <p:spPr>
          <a:xfrm>
            <a:off x="743934" y="2014330"/>
            <a:ext cx="4956048" cy="4075354"/>
          </a:xfrm>
          <a:ln>
            <a:noFill/>
          </a:ln>
        </p:spPr>
        <p:txBody>
          <a:bodyPr>
            <a:normAutofit fontScale="92500"/>
          </a:bodyPr>
          <a:lstStyle/>
          <a:p>
            <a:pPr marL="0" indent="0">
              <a:buNone/>
            </a:pPr>
            <a:r>
              <a:rPr lang="ja-JP" altLang="en-US" sz="1500" b="1" dirty="0">
                <a:solidFill>
                  <a:srgbClr val="FF0000"/>
                </a:solidFill>
                <a:latin typeface="游ゴシック" panose="020B0400000000000000" pitchFamily="50" charset="-128"/>
                <a:ea typeface="游ゴシック" panose="020B0400000000000000" pitchFamily="50" charset="-128"/>
              </a:rPr>
              <a:t>Ｑ．どんな仕事をしていますか？</a:t>
            </a:r>
            <a:endParaRPr lang="en-US" altLang="ja-JP" sz="1500" b="1" dirty="0">
              <a:solidFill>
                <a:srgbClr val="FF0000"/>
              </a:solidFill>
              <a:latin typeface="游ゴシック" panose="020B0400000000000000" pitchFamily="50" charset="-128"/>
              <a:ea typeface="游ゴシック" panose="020B0400000000000000" pitchFamily="50" charset="-128"/>
            </a:endParaRPr>
          </a:p>
          <a:p>
            <a:pPr marL="0" indent="0">
              <a:buNone/>
            </a:pPr>
            <a:r>
              <a:rPr lang="en-US" altLang="ja-JP" sz="1500" b="1" dirty="0">
                <a:solidFill>
                  <a:schemeClr val="tx2"/>
                </a:solidFill>
                <a:latin typeface="游ゴシック" panose="020B0400000000000000" pitchFamily="50" charset="-128"/>
                <a:ea typeface="游ゴシック" panose="020B0400000000000000" pitchFamily="50" charset="-128"/>
              </a:rPr>
              <a:t>A</a:t>
            </a:r>
            <a:r>
              <a:rPr lang="ja-JP" altLang="en-US" sz="1500" b="1" dirty="0">
                <a:solidFill>
                  <a:schemeClr val="tx2"/>
                </a:solidFill>
                <a:latin typeface="游ゴシック" panose="020B0400000000000000" pitchFamily="50" charset="-128"/>
                <a:ea typeface="游ゴシック" panose="020B0400000000000000" pitchFamily="50" charset="-128"/>
              </a:rPr>
              <a:t>．病院併設の通所リハビリテーション利用者様の送迎や、入退院患者様の送迎を行います。また、病院内の簡単な設備修繕や物品購入なども行います。</a:t>
            </a:r>
            <a:endParaRPr lang="en-US" altLang="ja-JP" sz="1500" b="1" dirty="0">
              <a:solidFill>
                <a:schemeClr val="tx2"/>
              </a:solidFill>
              <a:latin typeface="游ゴシック" panose="020B0400000000000000" pitchFamily="50" charset="-128"/>
              <a:ea typeface="游ゴシック" panose="020B0400000000000000" pitchFamily="50" charset="-128"/>
            </a:endParaRPr>
          </a:p>
          <a:p>
            <a:pPr marL="0" indent="0">
              <a:buNone/>
            </a:pPr>
            <a:r>
              <a:rPr lang="ja-JP" altLang="en-US" sz="1500" b="1" dirty="0">
                <a:solidFill>
                  <a:srgbClr val="FF0000"/>
                </a:solidFill>
                <a:latin typeface="游ゴシック" panose="020B0400000000000000" pitchFamily="50" charset="-128"/>
                <a:ea typeface="游ゴシック" panose="020B0400000000000000" pitchFamily="50" charset="-128"/>
              </a:rPr>
              <a:t>Ｑ．職場の雰囲気は？</a:t>
            </a:r>
            <a:endParaRPr lang="en-US" altLang="ja-JP" sz="1500" b="1" dirty="0">
              <a:solidFill>
                <a:srgbClr val="FF0000"/>
              </a:solidFill>
              <a:latin typeface="游ゴシック" panose="020B0400000000000000" pitchFamily="50" charset="-128"/>
              <a:ea typeface="游ゴシック" panose="020B0400000000000000" pitchFamily="50" charset="-128"/>
            </a:endParaRPr>
          </a:p>
          <a:p>
            <a:pPr marL="0" indent="0">
              <a:buNone/>
            </a:pPr>
            <a:r>
              <a:rPr lang="en-US" altLang="ja-JP" sz="1500" b="1" dirty="0">
                <a:solidFill>
                  <a:schemeClr val="tx2"/>
                </a:solidFill>
                <a:latin typeface="游ゴシック" panose="020B0400000000000000" pitchFamily="50" charset="-128"/>
                <a:ea typeface="游ゴシック" panose="020B0400000000000000" pitchFamily="50" charset="-128"/>
              </a:rPr>
              <a:t>A</a:t>
            </a:r>
            <a:r>
              <a:rPr lang="ja-JP" altLang="en-US" sz="1500" b="1" dirty="0">
                <a:solidFill>
                  <a:schemeClr val="tx2"/>
                </a:solidFill>
                <a:latin typeface="游ゴシック" panose="020B0400000000000000" pitchFamily="50" charset="-128"/>
                <a:ea typeface="游ゴシック" panose="020B0400000000000000" pitchFamily="50" charset="-128"/>
              </a:rPr>
              <a:t>．基本は、送迎や作業場での作業が多いので、自分で時間配分をしながら仕事ができます。事務部の職員になるので、何かあれば事務職員と連携をとって作業にあたっています。</a:t>
            </a:r>
            <a:endParaRPr lang="en-US" altLang="ja-JP" sz="1500" b="1" dirty="0">
              <a:solidFill>
                <a:schemeClr val="tx2"/>
              </a:solidFill>
              <a:latin typeface="游ゴシック" panose="020B0400000000000000" pitchFamily="50" charset="-128"/>
              <a:ea typeface="游ゴシック" panose="020B0400000000000000" pitchFamily="50" charset="-128"/>
            </a:endParaRPr>
          </a:p>
          <a:p>
            <a:pPr marL="0" indent="0">
              <a:buNone/>
            </a:pPr>
            <a:r>
              <a:rPr lang="ja-JP" altLang="en-US" sz="1500" b="1" dirty="0">
                <a:solidFill>
                  <a:srgbClr val="FF0000"/>
                </a:solidFill>
                <a:latin typeface="游ゴシック" panose="020B0400000000000000" pitchFamily="50" charset="-128"/>
                <a:ea typeface="游ゴシック" panose="020B0400000000000000" pitchFamily="50" charset="-128"/>
              </a:rPr>
              <a:t>Ｑ．日曜大工などほとんどやったことがありませんが　　　大丈夫ですか？</a:t>
            </a:r>
          </a:p>
          <a:p>
            <a:pPr marL="0" indent="0">
              <a:buNone/>
            </a:pPr>
            <a:r>
              <a:rPr lang="en-US" altLang="ja-JP" sz="1500" b="1" dirty="0">
                <a:solidFill>
                  <a:schemeClr val="tx2"/>
                </a:solidFill>
                <a:latin typeface="游ゴシック" panose="020B0400000000000000" pitchFamily="50" charset="-128"/>
                <a:ea typeface="游ゴシック" panose="020B0400000000000000" pitchFamily="50" charset="-128"/>
              </a:rPr>
              <a:t>A</a:t>
            </a:r>
            <a:r>
              <a:rPr lang="ja-JP" altLang="en-US" sz="1500" b="1" dirty="0">
                <a:solidFill>
                  <a:schemeClr val="tx2"/>
                </a:solidFill>
                <a:latin typeface="游ゴシック" panose="020B0400000000000000" pitchFamily="50" charset="-128"/>
                <a:ea typeface="游ゴシック" panose="020B0400000000000000" pitchFamily="50" charset="-128"/>
              </a:rPr>
              <a:t>．一人ひとり得意分野が違うので、対処できる分野で仕事して頂ければ大丈夫です。簡単な工作などは少しずつできるようになっていくと仕事の幅が広がります。</a:t>
            </a:r>
            <a:endParaRPr lang="en-US" altLang="ja-JP" sz="1500" b="1" dirty="0">
              <a:solidFill>
                <a:schemeClr val="tx2"/>
              </a:solidFill>
              <a:latin typeface="游ゴシック" panose="020B0400000000000000" pitchFamily="50" charset="-128"/>
              <a:ea typeface="游ゴシック" panose="020B0400000000000000" pitchFamily="50" charset="-128"/>
            </a:endParaRPr>
          </a:p>
          <a:p>
            <a:pPr marL="0" indent="0">
              <a:buNone/>
            </a:pPr>
            <a:endParaRPr lang="ja-JP" altLang="en-US" sz="15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800" dirty="0">
              <a:solidFill>
                <a:srgbClr val="FF0000"/>
              </a:solidFill>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dirty="0"/>
          </a:p>
        </p:txBody>
      </p:sp>
      <p:sp>
        <p:nvSpPr>
          <p:cNvPr id="8" name="タイトル 1">
            <a:extLst>
              <a:ext uri="{FF2B5EF4-FFF2-40B4-BE49-F238E27FC236}">
                <a16:creationId xmlns:a16="http://schemas.microsoft.com/office/drawing/2014/main" id="{7764E8E4-EB9F-4A1C-BC46-960975F2D7E5}"/>
              </a:ext>
            </a:extLst>
          </p:cNvPr>
          <p:cNvSpPr txBox="1">
            <a:spLocks/>
          </p:cNvSpPr>
          <p:nvPr/>
        </p:nvSpPr>
        <p:spPr>
          <a:xfrm>
            <a:off x="8423032" y="631755"/>
            <a:ext cx="2435848" cy="8239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a:lstStyle>
          <a:p>
            <a:r>
              <a:rPr lang="ja-JP" altLang="en-US" b="1" dirty="0">
                <a:latin typeface="游ゴシック" panose="020B0400000000000000" pitchFamily="50" charset="-128"/>
                <a:ea typeface="游ゴシック" panose="020B0400000000000000" pitchFamily="50" charset="-128"/>
              </a:rPr>
              <a:t>事務員</a:t>
            </a:r>
          </a:p>
        </p:txBody>
      </p:sp>
      <p:pic>
        <p:nvPicPr>
          <p:cNvPr id="5" name="Picture 4" descr="バンの運転手のイラスト">
            <a:extLst>
              <a:ext uri="{FF2B5EF4-FFF2-40B4-BE49-F238E27FC236}">
                <a16:creationId xmlns:a16="http://schemas.microsoft.com/office/drawing/2014/main" id="{9F60F568-177A-4B86-99DD-9CF9617EC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34" y="186461"/>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670C3966-174F-44D3-BF70-CFF86E07B1D4}"/>
              </a:ext>
            </a:extLst>
          </p:cNvPr>
          <p:cNvSpPr/>
          <p:nvPr/>
        </p:nvSpPr>
        <p:spPr>
          <a:xfrm>
            <a:off x="3750906" y="118429"/>
            <a:ext cx="3855442" cy="584775"/>
          </a:xfrm>
          <a:prstGeom prst="rect">
            <a:avLst/>
          </a:prstGeom>
          <a:noFill/>
        </p:spPr>
        <p:txBody>
          <a:bodyPr wrap="square" lIns="91440" tIns="45720" rIns="91440" bIns="45720">
            <a:spAutoFit/>
          </a:bodyPr>
          <a:lstStyle/>
          <a:p>
            <a:pPr algn="ctr"/>
            <a:r>
              <a:rPr lang="ja-JP" altLang="en-US" sz="3200" b="1" cap="none" spc="0" dirty="0">
                <a:ln w="0"/>
                <a:solidFill>
                  <a:schemeClr val="tx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a:t>
            </a:r>
            <a:r>
              <a:rPr lang="ja-JP" altLang="en-US" sz="3200" b="1" dirty="0">
                <a:ln w="0"/>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事務</a:t>
            </a:r>
            <a:r>
              <a:rPr lang="ja-JP" altLang="en-US" sz="3200" b="1" cap="none" spc="0" dirty="0">
                <a:ln w="0"/>
                <a:solidFill>
                  <a:schemeClr val="tx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部～</a:t>
            </a:r>
          </a:p>
        </p:txBody>
      </p:sp>
      <p:pic>
        <p:nvPicPr>
          <p:cNvPr id="3" name="図 2">
            <a:extLst>
              <a:ext uri="{FF2B5EF4-FFF2-40B4-BE49-F238E27FC236}">
                <a16:creationId xmlns:a16="http://schemas.microsoft.com/office/drawing/2014/main" id="{1266F569-1E77-41C1-A558-721C20B59B26}"/>
              </a:ext>
            </a:extLst>
          </p:cNvPr>
          <p:cNvPicPr>
            <a:picLocks noChangeAspect="1"/>
          </p:cNvPicPr>
          <p:nvPr/>
        </p:nvPicPr>
        <p:blipFill>
          <a:blip r:embed="rId3"/>
          <a:stretch>
            <a:fillRect/>
          </a:stretch>
        </p:blipFill>
        <p:spPr>
          <a:xfrm>
            <a:off x="6777071" y="308116"/>
            <a:ext cx="1471190" cy="1471190"/>
          </a:xfrm>
          <a:prstGeom prst="rect">
            <a:avLst/>
          </a:prstGeom>
        </p:spPr>
      </p:pic>
      <p:sp>
        <p:nvSpPr>
          <p:cNvPr id="13" name="コンテンツ プレースホルダー 3">
            <a:extLst>
              <a:ext uri="{FF2B5EF4-FFF2-40B4-BE49-F238E27FC236}">
                <a16:creationId xmlns:a16="http://schemas.microsoft.com/office/drawing/2014/main" id="{080485F6-CDD6-40AE-BE98-9E6409B6ED29}"/>
              </a:ext>
            </a:extLst>
          </p:cNvPr>
          <p:cNvSpPr txBox="1">
            <a:spLocks/>
          </p:cNvSpPr>
          <p:nvPr/>
        </p:nvSpPr>
        <p:spPr>
          <a:xfrm>
            <a:off x="6214783" y="2014330"/>
            <a:ext cx="4956048" cy="4075354"/>
          </a:xfrm>
          <a:prstGeom prst="rect">
            <a:avLst/>
          </a:prstGeom>
          <a:ln>
            <a:noFill/>
          </a:ln>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1400" b="1" dirty="0">
                <a:solidFill>
                  <a:srgbClr val="FF0000"/>
                </a:solidFill>
                <a:latin typeface="游ゴシック" panose="020B0400000000000000" pitchFamily="50" charset="-128"/>
                <a:ea typeface="游ゴシック" panose="020B0400000000000000" pitchFamily="50" charset="-128"/>
              </a:rPr>
              <a:t>Ｑ．どんな仕事をしていますか？</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．外来・入院診療における受付・会計等の医療事務全般を行います。また、来院者の対応や電話応対、病院設備の保守管理なども行います。</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r>
              <a:rPr lang="ja-JP" altLang="en-US" sz="1400" b="1" dirty="0">
                <a:solidFill>
                  <a:srgbClr val="FF0000"/>
                </a:solidFill>
                <a:latin typeface="游ゴシック" panose="020B0400000000000000" pitchFamily="50" charset="-128"/>
                <a:ea typeface="游ゴシック" panose="020B0400000000000000" pitchFamily="50" charset="-128"/>
              </a:rPr>
              <a:t>Ｑ．職場の雰囲気は？</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．女性がほとんどの少人数なので、話をすることも多く、分からないことなどを聞きやすい環境です。男性も大歓迎です。</a:t>
            </a:r>
          </a:p>
          <a:p>
            <a:pPr marL="0" indent="0">
              <a:buFont typeface="Arial" panose="020B0604020202020204" pitchFamily="34" charset="0"/>
              <a:buNone/>
            </a:pPr>
            <a:r>
              <a:rPr lang="ja-JP" altLang="en-US" sz="1400" b="1" dirty="0">
                <a:solidFill>
                  <a:srgbClr val="FF0000"/>
                </a:solidFill>
                <a:latin typeface="游ゴシック" panose="020B0400000000000000" pitchFamily="50" charset="-128"/>
                <a:ea typeface="游ゴシック" panose="020B0400000000000000" pitchFamily="50" charset="-128"/>
              </a:rPr>
              <a:t>Ｑ．医療事務の資格は必要ですか？</a:t>
            </a:r>
          </a:p>
          <a:p>
            <a:pPr marL="0" indent="0">
              <a:buFont typeface="Arial" panose="020B0604020202020204" pitchFamily="34" charset="0"/>
              <a:buNone/>
            </a:pPr>
            <a:r>
              <a:rPr lang="en-US" altLang="ja-JP" sz="1400" b="1" dirty="0">
                <a:solidFill>
                  <a:schemeClr val="tx2"/>
                </a:solidFill>
                <a:latin typeface="游ゴシック" panose="020B0400000000000000" pitchFamily="50" charset="-128"/>
                <a:ea typeface="游ゴシック" panose="020B0400000000000000" pitchFamily="50" charset="-128"/>
              </a:rPr>
              <a:t>A</a:t>
            </a:r>
            <a:r>
              <a:rPr lang="ja-JP" altLang="en-US" sz="1400" b="1" dirty="0">
                <a:solidFill>
                  <a:schemeClr val="tx2"/>
                </a:solidFill>
                <a:latin typeface="游ゴシック" panose="020B0400000000000000" pitchFamily="50" charset="-128"/>
                <a:ea typeface="游ゴシック" panose="020B0400000000000000" pitchFamily="50" charset="-128"/>
              </a:rPr>
              <a:t>．資格があると仕事をする上で有利なのは確かですが、なくてもできることから少しずつ覚えていけばいいので資格は必須ではありません。</a:t>
            </a:r>
            <a:endParaRPr lang="en-US" altLang="ja-JP" sz="1400" b="1" dirty="0">
              <a:solidFill>
                <a:schemeClr val="tx2"/>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ja-JP" altLang="en-US"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Font typeface="Arial" panose="020B0604020202020204" pitchFamily="34" charset="0"/>
              <a:buNone/>
            </a:pPr>
            <a:endParaRPr lang="en-US" altLang="ja-JP" sz="1800" dirty="0">
              <a:solidFill>
                <a:srgbClr val="FF0000"/>
              </a:solidFill>
              <a:latin typeface="HGP創英ﾌﾟﾚｾﾞﾝｽEB" panose="02020800000000000000" pitchFamily="18" charset="-128"/>
              <a:ea typeface="HGP創英ﾌﾟﾚｾﾞﾝｽEB" panose="02020800000000000000" pitchFamily="18" charset="-128"/>
            </a:endParaRPr>
          </a:p>
          <a:p>
            <a:pPr marL="0" indent="0">
              <a:buFont typeface="Arial" panose="020B0604020202020204" pitchFamily="34" charset="0"/>
              <a:buNone/>
            </a:pPr>
            <a:endParaRPr lang="en-US" altLang="ja-JP" sz="1800" dirty="0">
              <a:solidFill>
                <a:schemeClr val="tx2"/>
              </a:solidFill>
              <a:latin typeface="HGP創英ﾌﾟﾚｾﾞﾝｽEB" panose="02020800000000000000" pitchFamily="18" charset="-128"/>
              <a:ea typeface="HGP創英ﾌﾟﾚｾﾞﾝｽEB" panose="02020800000000000000" pitchFamily="18" charset="-128"/>
            </a:endParaRPr>
          </a:p>
          <a:p>
            <a:pPr marL="0" indent="0">
              <a:buFont typeface="Arial" panose="020B0604020202020204" pitchFamily="34" charset="0"/>
              <a:buNone/>
            </a:pPr>
            <a:endParaRPr lang="ja-JP" altLang="en-US" dirty="0"/>
          </a:p>
        </p:txBody>
      </p:sp>
    </p:spTree>
    <p:extLst>
      <p:ext uri="{BB962C8B-B14F-4D97-AF65-F5344CB8AC3E}">
        <p14:creationId xmlns:p14="http://schemas.microsoft.com/office/powerpoint/2010/main" val="116999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自然のイラスト (16 x 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41_TF03431377_TF03431377.potx" id="{6048CD1A-6C4E-4B3C-AA8B-E9BD5DBA73EF}" vid="{75C03E0D-009C-4AAE-AB88-B83BF609E131}"/>
    </a:ext>
  </a:extLst>
</a:theme>
</file>

<file path=ppt/theme/theme2.xml><?xml version="1.0" encoding="utf-8"?>
<a:theme xmlns:a="http://schemas.openxmlformats.org/drawingml/2006/main" name="Office テーマ">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虹のプレゼンテーション</Template>
  <TotalTime>385</TotalTime>
  <Words>1821</Words>
  <Application>Microsoft Office PowerPoint</Application>
  <PresentationFormat>ワイド画面</PresentationFormat>
  <Paragraphs>141</Paragraphs>
  <Slides>10</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HGP創英ﾌﾟﾚｾﾞﾝｽEB</vt:lpstr>
      <vt:lpstr>HGP創英角ｺﾞｼｯｸUB</vt:lpstr>
      <vt:lpstr>ＭＳ Ｐゴシック</vt:lpstr>
      <vt:lpstr>游ゴシック</vt:lpstr>
      <vt:lpstr>Arial</vt:lpstr>
      <vt:lpstr>Segoe Print</vt:lpstr>
      <vt:lpstr>自然のイラスト (16 x 9)</vt:lpstr>
      <vt:lpstr>職員募集Q＆A</vt:lpstr>
      <vt:lpstr>介護職員</vt:lpstr>
      <vt:lpstr>PowerPoint プレゼンテーション</vt:lpstr>
      <vt:lpstr>管理栄養士</vt:lpstr>
      <vt:lpstr>医療相談員</vt:lpstr>
      <vt:lpstr>理学療法士</vt:lpstr>
      <vt:lpstr>作業療法士</vt:lpstr>
      <vt:lpstr>介護士・看護師</vt:lpstr>
      <vt:lpstr>運転手</vt:lpstr>
      <vt:lpstr>病院全体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職員募集Q＆A</dc:title>
  <dc:creator>jimu</dc:creator>
  <cp:lastModifiedBy>迫間 真由美</cp:lastModifiedBy>
  <cp:revision>12</cp:revision>
  <dcterms:created xsi:type="dcterms:W3CDTF">2021-11-13T02:18:09Z</dcterms:created>
  <dcterms:modified xsi:type="dcterms:W3CDTF">2022-05-25T01:45:05Z</dcterms:modified>
</cp:coreProperties>
</file>